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62" r:id="rId4"/>
    <p:sldId id="263" r:id="rId5"/>
    <p:sldId id="260" r:id="rId6"/>
    <p:sldId id="282" r:id="rId7"/>
    <p:sldId id="283" r:id="rId8"/>
    <p:sldId id="264" r:id="rId9"/>
    <p:sldId id="261" r:id="rId10"/>
    <p:sldId id="284" r:id="rId11"/>
    <p:sldId id="299" r:id="rId12"/>
    <p:sldId id="265" r:id="rId13"/>
    <p:sldId id="285" r:id="rId14"/>
    <p:sldId id="266" r:id="rId15"/>
    <p:sldId id="286" r:id="rId16"/>
    <p:sldId id="287" r:id="rId17"/>
    <p:sldId id="288" r:id="rId18"/>
    <p:sldId id="289" r:id="rId19"/>
    <p:sldId id="290" r:id="rId20"/>
    <p:sldId id="291" r:id="rId21"/>
    <p:sldId id="267" r:id="rId22"/>
    <p:sldId id="292" r:id="rId23"/>
    <p:sldId id="268" r:id="rId24"/>
    <p:sldId id="295" r:id="rId25"/>
    <p:sldId id="293" r:id="rId26"/>
    <p:sldId id="294" r:id="rId27"/>
    <p:sldId id="269" r:id="rId28"/>
    <p:sldId id="307" r:id="rId29"/>
    <p:sldId id="306" r:id="rId30"/>
    <p:sldId id="259" r:id="rId31"/>
    <p:sldId id="272" r:id="rId32"/>
    <p:sldId id="300" r:id="rId33"/>
    <p:sldId id="301" r:id="rId34"/>
    <p:sldId id="270" r:id="rId35"/>
    <p:sldId id="296" r:id="rId36"/>
    <p:sldId id="302" r:id="rId37"/>
    <p:sldId id="271" r:id="rId38"/>
    <p:sldId id="297" r:id="rId39"/>
    <p:sldId id="273" r:id="rId40"/>
    <p:sldId id="298" r:id="rId41"/>
    <p:sldId id="309" r:id="rId42"/>
    <p:sldId id="310" r:id="rId43"/>
    <p:sldId id="311" r:id="rId44"/>
    <p:sldId id="274" r:id="rId45"/>
    <p:sldId id="312" r:id="rId46"/>
    <p:sldId id="275" r:id="rId47"/>
    <p:sldId id="303" r:id="rId48"/>
    <p:sldId id="313" r:id="rId49"/>
    <p:sldId id="314" r:id="rId50"/>
    <p:sldId id="276" r:id="rId51"/>
    <p:sldId id="277" r:id="rId52"/>
    <p:sldId id="281" r:id="rId53"/>
    <p:sldId id="258" r:id="rId54"/>
    <p:sldId id="278" r:id="rId55"/>
    <p:sldId id="308" r:id="rId56"/>
    <p:sldId id="279" r:id="rId57"/>
    <p:sldId id="317" r:id="rId58"/>
    <p:sldId id="315" r:id="rId59"/>
    <p:sldId id="316" r:id="rId60"/>
    <p:sldId id="305" r:id="rId61"/>
    <p:sldId id="304" r:id="rId62"/>
  </p:sldIdLst>
  <p:sldSz cx="12192000" cy="6858000"/>
  <p:notesSz cx="6858000" cy="91440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lvl1pPr algn="l">
              <a:defRPr/>
            </a:lvl1pPr>
          </a:lstStyle>
          <a:p>
            <a:fld id="{EC43F028-F6F8-456D-847C-291AD42C5AD8}" type="datetimeFigureOut">
              <a:rPr lang="es-419" smtClean="0"/>
              <a:t>3/5/2017</a:t>
            </a:fld>
            <a:endParaRPr lang="es-419"/>
          </a:p>
        </p:txBody>
      </p:sp>
      <p:sp>
        <p:nvSpPr>
          <p:cNvPr id="5" name="Footer Placeholder 4"/>
          <p:cNvSpPr>
            <a:spLocks noGrp="1"/>
          </p:cNvSpPr>
          <p:nvPr>
            <p:ph type="ftr" sz="quarter" idx="11"/>
          </p:nvPr>
        </p:nvSpPr>
        <p:spPr/>
        <p:txBody>
          <a:bodyPr/>
          <a:lstStyle/>
          <a:p>
            <a:endParaRPr lang="es-419"/>
          </a:p>
        </p:txBody>
      </p:sp>
      <p:sp>
        <p:nvSpPr>
          <p:cNvPr id="6" name="Slide Number Placeholder 5"/>
          <p:cNvSpPr>
            <a:spLocks noGrp="1"/>
          </p:cNvSpPr>
          <p:nvPr>
            <p:ph type="sldNum" sz="quarter" idx="12"/>
          </p:nvPr>
        </p:nvSpPr>
        <p:spPr/>
        <p:txBody>
          <a:bodyPr/>
          <a:lstStyle/>
          <a:p>
            <a:fld id="{9ADAFF8E-416E-44D0-9C05-EA066557E356}" type="slidenum">
              <a:rPr lang="es-419" smtClean="0"/>
              <a:t>‹Nº›</a:t>
            </a:fld>
            <a:endParaRPr lang="es-419"/>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731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C43F028-F6F8-456D-847C-291AD42C5AD8}" type="datetimeFigureOut">
              <a:rPr lang="es-419" smtClean="0"/>
              <a:t>3/5/2017</a:t>
            </a:fld>
            <a:endParaRPr lang="es-419"/>
          </a:p>
        </p:txBody>
      </p:sp>
      <p:sp>
        <p:nvSpPr>
          <p:cNvPr id="5" name="Footer Placeholder 4"/>
          <p:cNvSpPr>
            <a:spLocks noGrp="1"/>
          </p:cNvSpPr>
          <p:nvPr>
            <p:ph type="ftr" sz="quarter" idx="11"/>
          </p:nvPr>
        </p:nvSpPr>
        <p:spPr/>
        <p:txBody>
          <a:bodyPr/>
          <a:lstStyle/>
          <a:p>
            <a:endParaRPr lang="es-419"/>
          </a:p>
        </p:txBody>
      </p:sp>
      <p:sp>
        <p:nvSpPr>
          <p:cNvPr id="6" name="Slide Number Placeholder 5"/>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3155960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C43F028-F6F8-456D-847C-291AD42C5AD8}" type="datetimeFigureOut">
              <a:rPr lang="es-419" smtClean="0"/>
              <a:t>3/5/2017</a:t>
            </a:fld>
            <a:endParaRPr lang="es-419"/>
          </a:p>
        </p:txBody>
      </p:sp>
      <p:sp>
        <p:nvSpPr>
          <p:cNvPr id="5" name="Footer Placeholder 4"/>
          <p:cNvSpPr>
            <a:spLocks noGrp="1"/>
          </p:cNvSpPr>
          <p:nvPr>
            <p:ph type="ftr" sz="quarter" idx="11"/>
          </p:nvPr>
        </p:nvSpPr>
        <p:spPr/>
        <p:txBody>
          <a:bodyPr/>
          <a:lstStyle/>
          <a:p>
            <a:endParaRPr lang="es-419"/>
          </a:p>
        </p:txBody>
      </p:sp>
      <p:sp>
        <p:nvSpPr>
          <p:cNvPr id="6" name="Slide Number Placeholder 5"/>
          <p:cNvSpPr>
            <a:spLocks noGrp="1"/>
          </p:cNvSpPr>
          <p:nvPr>
            <p:ph type="sldNum" sz="quarter" idx="12"/>
          </p:nvPr>
        </p:nvSpPr>
        <p:spPr/>
        <p:txBody>
          <a:bodyPr/>
          <a:lstStyle/>
          <a:p>
            <a:fld id="{9ADAFF8E-416E-44D0-9C05-EA066557E356}" type="slidenum">
              <a:rPr lang="es-419" smtClean="0"/>
              <a:t>‹Nº›</a:t>
            </a:fld>
            <a:endParaRPr lang="es-419"/>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966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C43F028-F6F8-456D-847C-291AD42C5AD8}" type="datetimeFigureOut">
              <a:rPr lang="es-419" smtClean="0"/>
              <a:t>3/5/2017</a:t>
            </a:fld>
            <a:endParaRPr lang="es-419"/>
          </a:p>
        </p:txBody>
      </p:sp>
      <p:sp>
        <p:nvSpPr>
          <p:cNvPr id="5" name="Footer Placeholder 4"/>
          <p:cNvSpPr>
            <a:spLocks noGrp="1"/>
          </p:cNvSpPr>
          <p:nvPr>
            <p:ph type="ftr" sz="quarter" idx="11"/>
          </p:nvPr>
        </p:nvSpPr>
        <p:spPr/>
        <p:txBody>
          <a:bodyPr/>
          <a:lstStyle/>
          <a:p>
            <a:endParaRPr lang="es-419"/>
          </a:p>
        </p:txBody>
      </p:sp>
      <p:sp>
        <p:nvSpPr>
          <p:cNvPr id="6" name="Slide Number Placeholder 5"/>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524992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EC43F028-F6F8-456D-847C-291AD42C5AD8}" type="datetimeFigureOut">
              <a:rPr lang="es-419" smtClean="0"/>
              <a:t>3/5/2017</a:t>
            </a:fld>
            <a:endParaRPr lang="es-419"/>
          </a:p>
        </p:txBody>
      </p:sp>
      <p:sp>
        <p:nvSpPr>
          <p:cNvPr id="5" name="Footer Placeholder 4"/>
          <p:cNvSpPr>
            <a:spLocks noGrp="1"/>
          </p:cNvSpPr>
          <p:nvPr>
            <p:ph type="ftr" sz="quarter" idx="11"/>
          </p:nvPr>
        </p:nvSpPr>
        <p:spPr/>
        <p:txBody>
          <a:bodyPr/>
          <a:lstStyle/>
          <a:p>
            <a:endParaRPr lang="es-419"/>
          </a:p>
        </p:txBody>
      </p:sp>
      <p:sp>
        <p:nvSpPr>
          <p:cNvPr id="6" name="Slide Number Placeholder 5"/>
          <p:cNvSpPr>
            <a:spLocks noGrp="1"/>
          </p:cNvSpPr>
          <p:nvPr>
            <p:ph type="sldNum" sz="quarter" idx="12"/>
          </p:nvPr>
        </p:nvSpPr>
        <p:spPr/>
        <p:txBody>
          <a:bodyPr/>
          <a:lstStyle/>
          <a:p>
            <a:fld id="{9ADAFF8E-416E-44D0-9C05-EA066557E356}" type="slidenum">
              <a:rPr lang="es-419" smtClean="0"/>
              <a:t>‹Nº›</a:t>
            </a:fld>
            <a:endParaRPr lang="es-419"/>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728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C43F028-F6F8-456D-847C-291AD42C5AD8}" type="datetimeFigureOut">
              <a:rPr lang="es-419" smtClean="0"/>
              <a:t>3/5/2017</a:t>
            </a:fld>
            <a:endParaRPr lang="es-419"/>
          </a:p>
        </p:txBody>
      </p:sp>
      <p:sp>
        <p:nvSpPr>
          <p:cNvPr id="6" name="Footer Placeholder 5"/>
          <p:cNvSpPr>
            <a:spLocks noGrp="1"/>
          </p:cNvSpPr>
          <p:nvPr>
            <p:ph type="ftr" sz="quarter" idx="11"/>
          </p:nvPr>
        </p:nvSpPr>
        <p:spPr/>
        <p:txBody>
          <a:bodyPr/>
          <a:lstStyle/>
          <a:p>
            <a:endParaRPr lang="es-419"/>
          </a:p>
        </p:txBody>
      </p:sp>
      <p:sp>
        <p:nvSpPr>
          <p:cNvPr id="7" name="Slide Number Placeholder 6"/>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58574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024128" y="2967788"/>
            <a:ext cx="4754880" cy="33415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a:t>Editar el estilo de texto del patrón</a:t>
            </a:r>
          </a:p>
        </p:txBody>
      </p:sp>
      <p:sp>
        <p:nvSpPr>
          <p:cNvPr id="6" name="Content Placeholder 5"/>
          <p:cNvSpPr>
            <a:spLocks noGrp="1"/>
          </p:cNvSpPr>
          <p:nvPr>
            <p:ph sz="quarter" idx="4"/>
          </p:nvPr>
        </p:nvSpPr>
        <p:spPr>
          <a:xfrm>
            <a:off x="5990888" y="2967788"/>
            <a:ext cx="4754880" cy="334157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C43F028-F6F8-456D-847C-291AD42C5AD8}" type="datetimeFigureOut">
              <a:rPr lang="es-419" smtClean="0"/>
              <a:t>3/5/2017</a:t>
            </a:fld>
            <a:endParaRPr lang="es-419"/>
          </a:p>
        </p:txBody>
      </p:sp>
      <p:sp>
        <p:nvSpPr>
          <p:cNvPr id="8" name="Footer Placeholder 7"/>
          <p:cNvSpPr>
            <a:spLocks noGrp="1"/>
          </p:cNvSpPr>
          <p:nvPr>
            <p:ph type="ftr" sz="quarter" idx="11"/>
          </p:nvPr>
        </p:nvSpPr>
        <p:spPr/>
        <p:txBody>
          <a:bodyPr/>
          <a:lstStyle/>
          <a:p>
            <a:endParaRPr lang="es-419"/>
          </a:p>
        </p:txBody>
      </p:sp>
      <p:sp>
        <p:nvSpPr>
          <p:cNvPr id="9" name="Slide Number Placeholder 8"/>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893847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C43F028-F6F8-456D-847C-291AD42C5AD8}" type="datetimeFigureOut">
              <a:rPr lang="es-419" smtClean="0"/>
              <a:t>3/5/2017</a:t>
            </a:fld>
            <a:endParaRPr lang="es-419"/>
          </a:p>
        </p:txBody>
      </p:sp>
      <p:sp>
        <p:nvSpPr>
          <p:cNvPr id="4" name="Footer Placeholder 3"/>
          <p:cNvSpPr>
            <a:spLocks noGrp="1"/>
          </p:cNvSpPr>
          <p:nvPr>
            <p:ph type="ftr" sz="quarter" idx="11"/>
          </p:nvPr>
        </p:nvSpPr>
        <p:spPr/>
        <p:txBody>
          <a:bodyPr/>
          <a:lstStyle/>
          <a:p>
            <a:endParaRPr lang="es-419"/>
          </a:p>
        </p:txBody>
      </p:sp>
      <p:sp>
        <p:nvSpPr>
          <p:cNvPr id="5" name="Slide Number Placeholder 4"/>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1359425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F028-F6F8-456D-847C-291AD42C5AD8}" type="datetimeFigureOut">
              <a:rPr lang="es-419" smtClean="0"/>
              <a:t>3/5/2017</a:t>
            </a:fld>
            <a:endParaRPr lang="es-419"/>
          </a:p>
        </p:txBody>
      </p:sp>
      <p:sp>
        <p:nvSpPr>
          <p:cNvPr id="3" name="Footer Placeholder 2"/>
          <p:cNvSpPr>
            <a:spLocks noGrp="1"/>
          </p:cNvSpPr>
          <p:nvPr>
            <p:ph type="ftr" sz="quarter" idx="11"/>
          </p:nvPr>
        </p:nvSpPr>
        <p:spPr/>
        <p:txBody>
          <a:bodyPr/>
          <a:lstStyle/>
          <a:p>
            <a:endParaRPr lang="es-419"/>
          </a:p>
        </p:txBody>
      </p:sp>
      <p:sp>
        <p:nvSpPr>
          <p:cNvPr id="4" name="Slide Number Placeholder 3"/>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3819036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EC43F028-F6F8-456D-847C-291AD42C5AD8}" type="datetimeFigureOut">
              <a:rPr lang="es-419" smtClean="0"/>
              <a:t>3/5/2017</a:t>
            </a:fld>
            <a:endParaRPr lang="es-419"/>
          </a:p>
        </p:txBody>
      </p:sp>
      <p:sp>
        <p:nvSpPr>
          <p:cNvPr id="6" name="Footer Placeholder 5"/>
          <p:cNvSpPr>
            <a:spLocks noGrp="1"/>
          </p:cNvSpPr>
          <p:nvPr>
            <p:ph type="ftr" sz="quarter" idx="11"/>
          </p:nvPr>
        </p:nvSpPr>
        <p:spPr/>
        <p:txBody>
          <a:bodyPr/>
          <a:lstStyle/>
          <a:p>
            <a:endParaRPr lang="es-419"/>
          </a:p>
        </p:txBody>
      </p:sp>
      <p:sp>
        <p:nvSpPr>
          <p:cNvPr id="7" name="Slide Number Placeholder 6"/>
          <p:cNvSpPr>
            <a:spLocks noGrp="1"/>
          </p:cNvSpPr>
          <p:nvPr>
            <p:ph type="sldNum" sz="quarter" idx="12"/>
          </p:nvPr>
        </p:nvSpPr>
        <p:spPr/>
        <p:txBody>
          <a:bodyPr/>
          <a:lstStyle/>
          <a:p>
            <a:fld id="{9ADAFF8E-416E-44D0-9C05-EA066557E356}" type="slidenum">
              <a:rPr lang="es-419" smtClean="0"/>
              <a:t>‹Nº›</a:t>
            </a:fld>
            <a:endParaRPr lang="es-419"/>
          </a:p>
        </p:txBody>
      </p:sp>
    </p:spTree>
    <p:extLst>
      <p:ext uri="{BB962C8B-B14F-4D97-AF65-F5344CB8AC3E}">
        <p14:creationId xmlns:p14="http://schemas.microsoft.com/office/powerpoint/2010/main" val="15785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EC43F028-F6F8-456D-847C-291AD42C5AD8}" type="datetimeFigureOut">
              <a:rPr lang="es-419" smtClean="0"/>
              <a:t>3/5/2017</a:t>
            </a:fld>
            <a:endParaRPr lang="es-419"/>
          </a:p>
        </p:txBody>
      </p:sp>
      <p:sp>
        <p:nvSpPr>
          <p:cNvPr id="6" name="Footer Placeholder 5"/>
          <p:cNvSpPr>
            <a:spLocks noGrp="1"/>
          </p:cNvSpPr>
          <p:nvPr>
            <p:ph type="ftr" sz="quarter" idx="11"/>
          </p:nvPr>
        </p:nvSpPr>
        <p:spPr/>
        <p:txBody>
          <a:bodyPr/>
          <a:lstStyle/>
          <a:p>
            <a:endParaRPr lang="es-419"/>
          </a:p>
        </p:txBody>
      </p:sp>
      <p:sp>
        <p:nvSpPr>
          <p:cNvPr id="7" name="Slide Number Placeholder 6"/>
          <p:cNvSpPr>
            <a:spLocks noGrp="1"/>
          </p:cNvSpPr>
          <p:nvPr>
            <p:ph type="sldNum" sz="quarter" idx="12"/>
          </p:nvPr>
        </p:nvSpPr>
        <p:spPr/>
        <p:txBody>
          <a:bodyPr/>
          <a:lstStyle/>
          <a:p>
            <a:fld id="{9ADAFF8E-416E-44D0-9C05-EA066557E356}" type="slidenum">
              <a:rPr lang="es-419" smtClean="0"/>
              <a:t>‹Nº›</a:t>
            </a:fld>
            <a:endParaRPr lang="es-419"/>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61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43F028-F6F8-456D-847C-291AD42C5AD8}" type="datetimeFigureOut">
              <a:rPr lang="es-419" smtClean="0"/>
              <a:t>3/5/2017</a:t>
            </a:fld>
            <a:endParaRPr lang="es-419"/>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s-419"/>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ADAFF8E-416E-44D0-9C05-EA066557E356}" type="slidenum">
              <a:rPr lang="es-419" smtClean="0"/>
              <a:t>‹Nº›</a:t>
            </a:fld>
            <a:endParaRPr lang="es-419"/>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734791"/>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edgardo00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gif"/><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gif"/><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g"/></Relationships>
</file>

<file path=ppt/slides/_rels/slide5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github.com/edgardo001"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Electrónica Básica</a:t>
            </a:r>
          </a:p>
        </p:txBody>
      </p:sp>
      <p:sp>
        <p:nvSpPr>
          <p:cNvPr id="3" name="Subtítulo 2"/>
          <p:cNvSpPr>
            <a:spLocks noGrp="1"/>
          </p:cNvSpPr>
          <p:nvPr>
            <p:ph type="subTitle" idx="1"/>
          </p:nvPr>
        </p:nvSpPr>
        <p:spPr/>
        <p:txBody>
          <a:bodyPr/>
          <a:lstStyle/>
          <a:p>
            <a:r>
              <a:rPr lang="es-419" dirty="0"/>
              <a:t>Edgardo Vásquez V.</a:t>
            </a:r>
          </a:p>
          <a:p>
            <a:r>
              <a:rPr lang="es-419" dirty="0">
                <a:hlinkClick r:id="rId2"/>
              </a:rPr>
              <a:t>https://github.com/edgardo001</a:t>
            </a:r>
            <a:endParaRPr lang="es-419" dirty="0"/>
          </a:p>
          <a:p>
            <a:r>
              <a:rPr lang="es-419" dirty="0"/>
              <a:t>Cuidemos el planeta! No IMPRIMA ESTA PRESENTACIÓN</a:t>
            </a:r>
          </a:p>
          <a:p>
            <a:endParaRPr lang="es-419" dirty="0"/>
          </a:p>
        </p:txBody>
      </p:sp>
    </p:spTree>
    <p:extLst>
      <p:ext uri="{BB962C8B-B14F-4D97-AF65-F5344CB8AC3E}">
        <p14:creationId xmlns:p14="http://schemas.microsoft.com/office/powerpoint/2010/main" val="752380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Ley de Ohm</a:t>
            </a:r>
          </a:p>
        </p:txBody>
      </p:sp>
      <p:sp>
        <p:nvSpPr>
          <p:cNvPr id="3" name="Marcador de contenido 2"/>
          <p:cNvSpPr>
            <a:spLocks noGrp="1"/>
          </p:cNvSpPr>
          <p:nvPr>
            <p:ph idx="1"/>
          </p:nvPr>
        </p:nvSpPr>
        <p:spPr/>
        <p:txBody>
          <a:bodyPr>
            <a:normAutofit/>
          </a:bodyPr>
          <a:lstStyle/>
          <a:p>
            <a:r>
              <a:rPr lang="es-419" b="1" dirty="0"/>
              <a:t>V=I*R</a:t>
            </a:r>
          </a:p>
          <a:p>
            <a:r>
              <a:rPr lang="es-419" b="1" dirty="0"/>
              <a:t>I = V/R</a:t>
            </a:r>
          </a:p>
          <a:p>
            <a:r>
              <a:rPr lang="es-419" b="1" dirty="0"/>
              <a:t>R = V/I</a:t>
            </a:r>
          </a:p>
          <a:p>
            <a:pPr marL="0" indent="0">
              <a:buNone/>
            </a:pPr>
            <a:endParaRPr lang="es-419" b="1" dirty="0"/>
          </a:p>
          <a:p>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5528" y="2286000"/>
            <a:ext cx="4641187" cy="3399519"/>
          </a:xfrm>
          <a:prstGeom prst="rect">
            <a:avLst/>
          </a:prstGeom>
        </p:spPr>
      </p:pic>
    </p:spTree>
    <p:extLst>
      <p:ext uri="{BB962C8B-B14F-4D97-AF65-F5344CB8AC3E}">
        <p14:creationId xmlns:p14="http://schemas.microsoft.com/office/powerpoint/2010/main" val="2763545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Ley de Ohm (Variaciones)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6948" y="1849761"/>
            <a:ext cx="5796460" cy="4860018"/>
          </a:xfrm>
        </p:spPr>
      </p:pic>
    </p:spTree>
    <p:extLst>
      <p:ext uri="{BB962C8B-B14F-4D97-AF65-F5344CB8AC3E}">
        <p14:creationId xmlns:p14="http://schemas.microsoft.com/office/powerpoint/2010/main" val="782975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Potencia Eléctrica</a:t>
            </a:r>
          </a:p>
        </p:txBody>
      </p:sp>
      <p:sp>
        <p:nvSpPr>
          <p:cNvPr id="3" name="Marcador de contenido 2"/>
          <p:cNvSpPr>
            <a:spLocks noGrp="1"/>
          </p:cNvSpPr>
          <p:nvPr>
            <p:ph idx="1"/>
          </p:nvPr>
        </p:nvSpPr>
        <p:spPr/>
        <p:txBody>
          <a:bodyPr>
            <a:normAutofit/>
          </a:bodyPr>
          <a:lstStyle/>
          <a:p>
            <a:r>
              <a:rPr lang="es-419" dirty="0"/>
              <a:t>Podemos definir la potencia de un componente eléctrico/electrónico como la energía consumida por este en un segundo. Si, no obstante, estamos hablando de una fuente de alimentación, con la palabra potencia nos referiremos entonces a la energía eléctrica aportada por esta al circuito en un segundo. En ambos casos (ya sea potencia consumida o generada), la potencia es un valor intrínseco propio del componente o generador, respectivamente. Su unidad de medida es el vatio (W).</a:t>
            </a:r>
          </a:p>
        </p:txBody>
      </p:sp>
    </p:spTree>
    <p:extLst>
      <p:ext uri="{BB962C8B-B14F-4D97-AF65-F5344CB8AC3E}">
        <p14:creationId xmlns:p14="http://schemas.microsoft.com/office/powerpoint/2010/main" val="1020239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Potencia Eléctrica</a:t>
            </a:r>
          </a:p>
        </p:txBody>
      </p:sp>
      <p:sp>
        <p:nvSpPr>
          <p:cNvPr id="3" name="Marcador de contenido 2"/>
          <p:cNvSpPr>
            <a:spLocks noGrp="1"/>
          </p:cNvSpPr>
          <p:nvPr>
            <p:ph idx="1"/>
          </p:nvPr>
        </p:nvSpPr>
        <p:spPr/>
        <p:txBody>
          <a:bodyPr>
            <a:normAutofit/>
          </a:bodyPr>
          <a:lstStyle/>
          <a:p>
            <a:r>
              <a:rPr lang="es-419" dirty="0"/>
              <a:t>Podemos calcular la potencia consumida por un componente eléctrico si sabemos el voltaje al que está sometido y la intensidad de corriente que lo atraviesa, utilizando la fórmula </a:t>
            </a:r>
            <a:r>
              <a:rPr lang="es-419" b="1" dirty="0"/>
              <a:t>P = V·I</a:t>
            </a:r>
            <a:r>
              <a:rPr lang="es-419" dirty="0"/>
              <a:t>. Por ejemplo, una bombilla sometida a 220 V por la que circula 1 A consumirá 220 W. Por otro lado, a partir de la Ley de Ohm podemos deducir otras dos fórmulas equivalentes que nos pueden ser útiles si sabemos el valor de la resistencia R interna del componente: </a:t>
            </a:r>
            <a:r>
              <a:rPr lang="es-419" b="1" dirty="0"/>
              <a:t>P = I2·R </a:t>
            </a:r>
            <a:r>
              <a:rPr lang="es-419" dirty="0"/>
              <a:t>o también </a:t>
            </a:r>
            <a:r>
              <a:rPr lang="es-419" b="1" dirty="0"/>
              <a:t>P= V2/R</a:t>
            </a:r>
            <a:r>
              <a:rPr lang="es-419" dirty="0"/>
              <a:t>.</a:t>
            </a:r>
          </a:p>
          <a:p>
            <a:r>
              <a:rPr lang="es-419" dirty="0"/>
              <a:t>Finalmente, hay que saber que los materiales conductores pueden soportar hasta una cantidad máxima de potencia consumida.</a:t>
            </a:r>
          </a:p>
        </p:txBody>
      </p:sp>
    </p:spTree>
    <p:extLst>
      <p:ext uri="{BB962C8B-B14F-4D97-AF65-F5344CB8AC3E}">
        <p14:creationId xmlns:p14="http://schemas.microsoft.com/office/powerpoint/2010/main" val="2496114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Señales digitales y analógicas</a:t>
            </a:r>
          </a:p>
        </p:txBody>
      </p:sp>
      <p:sp>
        <p:nvSpPr>
          <p:cNvPr id="3" name="Marcador de contenido 2"/>
          <p:cNvSpPr>
            <a:spLocks noGrp="1"/>
          </p:cNvSpPr>
          <p:nvPr>
            <p:ph idx="1"/>
          </p:nvPr>
        </p:nvSpPr>
        <p:spPr/>
        <p:txBody>
          <a:bodyPr>
            <a:normAutofit/>
          </a:bodyPr>
          <a:lstStyle/>
          <a:p>
            <a:r>
              <a:rPr lang="es-419" dirty="0"/>
              <a:t>Podemos clasificar las señales eléctricas (ya sean voltajes o intensidades) de varias maneras según sus características físicas. Una de las clasificaciones posibles es distinguir entre señales digitales y señales analógicas.</a:t>
            </a:r>
          </a:p>
          <a:p>
            <a:r>
              <a:rPr lang="es-419" dirty="0"/>
              <a:t>Señal digital es aquella que solo tiene un número finito de valores posibles (lo que se suele llamar “tener valores discretos”). Ej. Un semáforo tiene 3 valores posibles o en electrónica 0 y 1 para High y </a:t>
            </a:r>
            <a:r>
              <a:rPr lang="es-419" dirty="0" err="1"/>
              <a:t>Low</a:t>
            </a:r>
            <a:endParaRPr lang="es-419" dirty="0"/>
          </a:p>
          <a:p>
            <a:r>
              <a:rPr lang="es-419" dirty="0"/>
              <a:t>Si aplicamos 5V como valor ALTO cuando el dispositivo solo admite 3,3 V, se corre el riesgo de dañar el dispositivo.</a:t>
            </a:r>
          </a:p>
          <a:p>
            <a:endParaRPr lang="es-419"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020" y="4771904"/>
            <a:ext cx="3681663" cy="1942077"/>
          </a:xfrm>
          <a:prstGeom prst="rect">
            <a:avLst/>
          </a:prstGeom>
        </p:spPr>
      </p:pic>
    </p:spTree>
    <p:extLst>
      <p:ext uri="{BB962C8B-B14F-4D97-AF65-F5344CB8AC3E}">
        <p14:creationId xmlns:p14="http://schemas.microsoft.com/office/powerpoint/2010/main" val="277415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Señales analógicas</a:t>
            </a:r>
          </a:p>
        </p:txBody>
      </p:sp>
      <p:sp>
        <p:nvSpPr>
          <p:cNvPr id="3" name="Marcador de contenido 2"/>
          <p:cNvSpPr>
            <a:spLocks noGrp="1"/>
          </p:cNvSpPr>
          <p:nvPr>
            <p:ph idx="1"/>
          </p:nvPr>
        </p:nvSpPr>
        <p:spPr/>
        <p:txBody>
          <a:bodyPr>
            <a:normAutofit/>
          </a:bodyPr>
          <a:lstStyle/>
          <a:p>
            <a:r>
              <a:rPr lang="es-419" dirty="0"/>
              <a:t>Son aquellas que tienen infinitos valores posibles dentro de un rango determinado (lo que se suele llamar “tener valores continuos”).</a:t>
            </a:r>
          </a:p>
          <a:p>
            <a:r>
              <a:rPr lang="es-419" dirty="0"/>
              <a:t>La mayoría de magnitudes físicas (temperatura, sonido, luz...) son analógicas, así como también las más específicamente eléctricas (voltaje, intensidad, potencia…) porque todas ellas, de forma natural, pueden sufrir variaciones continuas sin saltos.</a:t>
            </a:r>
          </a:p>
          <a:p>
            <a:r>
              <a:rPr lang="es-419" dirty="0"/>
              <a:t>Muchos sistemas electrónicos (un computador, por ejemplo) no tienen la capacidad de trabajar con señales analógicas: solamente pueden manejar señales digitales (especialmente de tipo binario; de ahí su gran importancia).</a:t>
            </a:r>
          </a:p>
        </p:txBody>
      </p:sp>
    </p:spTree>
    <p:extLst>
      <p:ext uri="{BB962C8B-B14F-4D97-AF65-F5344CB8AC3E}">
        <p14:creationId xmlns:p14="http://schemas.microsoft.com/office/powerpoint/2010/main" val="156001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Señales digitales y analógicas</a:t>
            </a:r>
          </a:p>
        </p:txBody>
      </p:sp>
      <p:sp>
        <p:nvSpPr>
          <p:cNvPr id="3" name="Marcador de contenido 2"/>
          <p:cNvSpPr>
            <a:spLocks noGrp="1"/>
          </p:cNvSpPr>
          <p:nvPr>
            <p:ph idx="1"/>
          </p:nvPr>
        </p:nvSpPr>
        <p:spPr/>
        <p:txBody>
          <a:bodyPr>
            <a:normAutofit/>
          </a:bodyPr>
          <a:lstStyle/>
          <a:p>
            <a:r>
              <a:rPr lang="es-419" dirty="0"/>
              <a:t>Para convertir una seña analógica en digital se necesita un conversor analógico-digital que “traduzca” (mejor dicho, “simule”) las señales analógicas del mundo exterior en señales digitales entendibles por dicho sistema electrónico. </a:t>
            </a:r>
          </a:p>
          <a:p>
            <a:r>
              <a:rPr lang="es-419" dirty="0"/>
              <a:t>Si se desea convertir una señal digital a analógica se necesitará un conversor digital-analógico si se desea realizar el proceso inverso: transformar una señal digital interna del computador en una señal analógica para poderla así emitir al mundo físico. Un ejemplo del primer caso sería la grabación de un sonido mediante un micrófono, y uno del segundo caso sería la reproducción de un sonido pregrabado mediante un altavoz.</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578" y="4954187"/>
            <a:ext cx="2213560" cy="1903813"/>
          </a:xfrm>
          <a:prstGeom prst="rect">
            <a:avLst/>
          </a:prstGeom>
        </p:spPr>
      </p:pic>
    </p:spTree>
    <p:extLst>
      <p:ext uri="{BB962C8B-B14F-4D97-AF65-F5344CB8AC3E}">
        <p14:creationId xmlns:p14="http://schemas.microsoft.com/office/powerpoint/2010/main" val="1046747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Señales digitales y analógicas</a:t>
            </a:r>
          </a:p>
        </p:txBody>
      </p:sp>
      <p:sp>
        <p:nvSpPr>
          <p:cNvPr id="3" name="Marcador de contenido 2"/>
          <p:cNvSpPr>
            <a:spLocks noGrp="1"/>
          </p:cNvSpPr>
          <p:nvPr>
            <p:ph idx="1"/>
          </p:nvPr>
        </p:nvSpPr>
        <p:spPr/>
        <p:txBody>
          <a:bodyPr>
            <a:normAutofit/>
          </a:bodyPr>
          <a:lstStyle/>
          <a:p>
            <a:r>
              <a:rPr lang="es-419" dirty="0"/>
              <a:t>Debemos saber, sea cual sea el método utilizado, siempre existirá una pérdida de información (de “calidad”) durante el proceso de conversión de la señal.</a:t>
            </a:r>
          </a:p>
          <a:p>
            <a:r>
              <a:rPr lang="es-419" dirty="0"/>
              <a:t>Esta pérdida aparece porque es matemáticamente imposible realizar una transformación perfecta de un número infinito de valores (señal analógica) a un número finito (señal digital) debido a que, por fuerza, varios valores de la señal analógica deben “colapsar” en un único valor indistinguible de la señal digital.</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568" y="4241106"/>
            <a:ext cx="2614863" cy="2068254"/>
          </a:xfrm>
          <a:prstGeom prst="rect">
            <a:avLst/>
          </a:prstGeom>
        </p:spPr>
      </p:pic>
    </p:spTree>
    <p:extLst>
      <p:ext uri="{BB962C8B-B14F-4D97-AF65-F5344CB8AC3E}">
        <p14:creationId xmlns:p14="http://schemas.microsoft.com/office/powerpoint/2010/main" val="428779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Señales digitales y analógicas</a:t>
            </a:r>
          </a:p>
        </p:txBody>
      </p:sp>
      <p:sp>
        <p:nvSpPr>
          <p:cNvPr id="3" name="Marcador de contenido 2"/>
          <p:cNvSpPr>
            <a:spLocks noGrp="1"/>
          </p:cNvSpPr>
          <p:nvPr>
            <p:ph idx="1"/>
          </p:nvPr>
        </p:nvSpPr>
        <p:spPr/>
        <p:txBody>
          <a:bodyPr>
            <a:normAutofit/>
          </a:bodyPr>
          <a:lstStyle/>
          <a:p>
            <a:r>
              <a:rPr lang="es-419" dirty="0"/>
              <a:t>A pesar de lo anterior, la razón por la cual la mayoría de sistemas electrónicos utilizan para funcionar señales digitales en vez de analógicas es porque las primeras tienen una gran ventaja respecto las segundas: son más inmunes al ruido. Por “ruido” se entiende cualquier variación no deseada de la señal.</a:t>
            </a:r>
          </a:p>
          <a:p>
            <a:r>
              <a:rPr lang="es-419" dirty="0"/>
              <a:t>El ruido modifica la información que aporta una señal y afecta en gran medida al correcto funcionamiento y rendimiento de los dispositivos electrónicos. Si la señal es analógica, el ruido es mucho más difícil de tratar y la recuperación de la información original se complica.</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297" y="4817709"/>
            <a:ext cx="3818629" cy="1990788"/>
          </a:xfrm>
          <a:prstGeom prst="rect">
            <a:avLst/>
          </a:prstGeom>
        </p:spPr>
      </p:pic>
    </p:spTree>
    <p:extLst>
      <p:ext uri="{BB962C8B-B14F-4D97-AF65-F5344CB8AC3E}">
        <p14:creationId xmlns:p14="http://schemas.microsoft.com/office/powerpoint/2010/main" val="249602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419" b="1" dirty="0"/>
              <a:t>Señales periódicas y las señales aperiódicas</a:t>
            </a:r>
            <a:endParaRPr lang="es-419" dirty="0"/>
          </a:p>
        </p:txBody>
      </p:sp>
      <p:sp>
        <p:nvSpPr>
          <p:cNvPr id="3" name="Marcador de contenido 2"/>
          <p:cNvSpPr>
            <a:spLocks noGrp="1"/>
          </p:cNvSpPr>
          <p:nvPr>
            <p:ph idx="1"/>
          </p:nvPr>
        </p:nvSpPr>
        <p:spPr/>
        <p:txBody>
          <a:bodyPr>
            <a:normAutofit/>
          </a:bodyPr>
          <a:lstStyle/>
          <a:p>
            <a:r>
              <a:rPr lang="es-419" dirty="0"/>
              <a:t>Llamamos señal periódica a aquella que se repite tras un cierto período de tiempo (T) y señal aperiódica a aquella que no se repite. En el caso de las primeras (las más interesantes con diferencia), dependiendo de cómo varíe la señal a lo largo del tiempo, esta puede tener una “forma” concreta (</a:t>
            </a:r>
            <a:r>
              <a:rPr lang="es-419" dirty="0" err="1"/>
              <a:t>senoidal</a:t>
            </a:r>
            <a:r>
              <a:rPr lang="es-419" dirty="0"/>
              <a:t> –es decir, que sigue el dibujo de la función seno–, cuadrada, triangular, etc.).</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960" y="3919534"/>
            <a:ext cx="3741497" cy="2786066"/>
          </a:xfrm>
          <a:prstGeom prst="rect">
            <a:avLst/>
          </a:prstGeom>
        </p:spPr>
      </p:pic>
    </p:spTree>
    <p:extLst>
      <p:ext uri="{BB962C8B-B14F-4D97-AF65-F5344CB8AC3E}">
        <p14:creationId xmlns:p14="http://schemas.microsoft.com/office/powerpoint/2010/main" val="3742323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Que es la electrónica</a:t>
            </a:r>
          </a:p>
        </p:txBody>
      </p:sp>
      <p:sp>
        <p:nvSpPr>
          <p:cNvPr id="3" name="Marcador de contenido 2"/>
          <p:cNvSpPr>
            <a:spLocks noGrp="1"/>
          </p:cNvSpPr>
          <p:nvPr>
            <p:ph idx="1"/>
          </p:nvPr>
        </p:nvSpPr>
        <p:spPr/>
        <p:txBody>
          <a:bodyPr/>
          <a:lstStyle/>
          <a:p>
            <a:r>
              <a:rPr lang="es-419" dirty="0"/>
              <a:t>Parte de la física que estudia los cambios y los movimientos de los electrones libres y la acción de las fuerzas electromagnéticas y los utiliza en aparatos que reciben y transmiten información.</a:t>
            </a:r>
          </a:p>
          <a:p>
            <a:r>
              <a:rPr lang="es-419" dirty="0"/>
              <a:t>La electricidad existirá mientras no se alcance una compensación de cargas entre los polos del conductor.</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769828"/>
            <a:ext cx="4029313" cy="2986571"/>
          </a:xfrm>
          <a:prstGeom prst="rect">
            <a:avLst/>
          </a:prstGeom>
        </p:spPr>
      </p:pic>
    </p:spTree>
    <p:extLst>
      <p:ext uri="{BB962C8B-B14F-4D97-AF65-F5344CB8AC3E}">
        <p14:creationId xmlns:p14="http://schemas.microsoft.com/office/powerpoint/2010/main" val="183229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419" b="1" dirty="0"/>
              <a:t>Señales periódicas y las señales aperiódicas</a:t>
            </a:r>
            <a:endParaRPr lang="es-419" dirty="0"/>
          </a:p>
        </p:txBody>
      </p:sp>
      <p:sp>
        <p:nvSpPr>
          <p:cNvPr id="3" name="Marcador de contenido 2"/>
          <p:cNvSpPr>
            <a:spLocks noGrp="1"/>
          </p:cNvSpPr>
          <p:nvPr>
            <p:ph idx="1"/>
          </p:nvPr>
        </p:nvSpPr>
        <p:spPr/>
        <p:txBody>
          <a:bodyPr>
            <a:normAutofit lnSpcReduction="10000"/>
          </a:bodyPr>
          <a:lstStyle/>
          <a:p>
            <a:r>
              <a:rPr lang="es-419" b="1" dirty="0"/>
              <a:t>Frecuencia (f): </a:t>
            </a:r>
            <a:r>
              <a:rPr lang="es-419" dirty="0"/>
              <a:t>es el número de veces que la señal se repite en un segundo. Se mide en hercios (Hz), o sus múltiplos (como kilohercios o megahercios).Por ejemplo, si decimos que una señal es de diez hercios, significa que se repite diez veces cada segundo.</a:t>
            </a:r>
          </a:p>
          <a:p>
            <a:r>
              <a:rPr lang="es-419" b="1" dirty="0"/>
              <a:t>Período (T): </a:t>
            </a:r>
            <a:r>
              <a:rPr lang="es-419" dirty="0"/>
              <a:t>es el tiempo que dura un ciclo completo de la señal, antes de repetirse otra vez. Es el inverso de la frecuencia (T = 1/f) y se mide en segundos.</a:t>
            </a:r>
          </a:p>
          <a:p>
            <a:r>
              <a:rPr lang="es-419" b="1" dirty="0"/>
              <a:t>Valor instantáneo</a:t>
            </a:r>
            <a:r>
              <a:rPr lang="es-419" dirty="0"/>
              <a:t>: es el valor concreto que toma la señal (voltaje, intensidad, etc.) en cada instante</a:t>
            </a:r>
          </a:p>
          <a:p>
            <a:r>
              <a:rPr lang="es-419" b="1" dirty="0"/>
              <a:t>Valor medio</a:t>
            </a:r>
            <a:r>
              <a:rPr lang="es-419" dirty="0"/>
              <a:t>: es un valor calculado matemáticamente realizando la media delos diferentes valores que ha ido teniendo la señal a lo largo de un tiempo concreto. Algunos componentes electrónicos (por ejemplo, algunos motores)responden no al valor instantáneo sino al valor medio de la señal.</a:t>
            </a:r>
          </a:p>
        </p:txBody>
      </p:sp>
    </p:spTree>
    <p:extLst>
      <p:ext uri="{BB962C8B-B14F-4D97-AF65-F5344CB8AC3E}">
        <p14:creationId xmlns:p14="http://schemas.microsoft.com/office/powerpoint/2010/main" val="1492243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Circuitos electrónicos Básicos</a:t>
            </a:r>
          </a:p>
        </p:txBody>
      </p:sp>
      <p:sp>
        <p:nvSpPr>
          <p:cNvPr id="3" name="Marcador de contenido 2"/>
          <p:cNvSpPr>
            <a:spLocks noGrp="1"/>
          </p:cNvSpPr>
          <p:nvPr>
            <p:ph idx="1"/>
          </p:nvPr>
        </p:nvSpPr>
        <p:spPr/>
        <p:txBody>
          <a:bodyPr>
            <a:normAutofit/>
          </a:bodyPr>
          <a:lstStyle/>
          <a:p>
            <a:r>
              <a:rPr lang="es-419" dirty="0"/>
              <a:t>En ellos se representa cada dispositivo del circuito mediante un símbolo estandarizado y se dibujan todas las interconexiones existentes entre ellos.</a:t>
            </a:r>
          </a:p>
          <a:p>
            <a:r>
              <a:rPr lang="es-419" dirty="0"/>
              <a:t>En este ejemplo, la batería creará la diferencia de potencial necesaria para que se genere una corriente eléctrica</a:t>
            </a:r>
          </a:p>
          <a:p>
            <a:r>
              <a:rPr lang="es-419" dirty="0"/>
              <a:t>Por utilidad práctica, normalmente el punto de tierra (GND, Masa) se asocia al polo negativo de la pila. Es un punto del circuito que elegimos arbitrariamente como referencia para medir la diferencia de potencial existente entre este y cualquier otro punto del circuito.</a:t>
            </a:r>
          </a:p>
        </p:txBody>
      </p:sp>
    </p:spTree>
    <p:extLst>
      <p:ext uri="{BB962C8B-B14F-4D97-AF65-F5344CB8AC3E}">
        <p14:creationId xmlns:p14="http://schemas.microsoft.com/office/powerpoint/2010/main" val="24569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Circuito Serie, Paralelo y MIXTO</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7390" y="2465156"/>
            <a:ext cx="7192651" cy="2673268"/>
          </a:xfrm>
        </p:spPr>
      </p:pic>
    </p:spTree>
    <p:extLst>
      <p:ext uri="{BB962C8B-B14F-4D97-AF65-F5344CB8AC3E}">
        <p14:creationId xmlns:p14="http://schemas.microsoft.com/office/powerpoint/2010/main" val="353093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Resistencias “</a:t>
            </a:r>
            <a:r>
              <a:rPr lang="es-419" dirty="0" err="1"/>
              <a:t>pull</a:t>
            </a:r>
            <a:r>
              <a:rPr lang="es-419" dirty="0"/>
              <a:t>-up” y “</a:t>
            </a:r>
            <a:r>
              <a:rPr lang="es-419" dirty="0" err="1"/>
              <a:t>pull-down</a:t>
            </a:r>
            <a:r>
              <a:rPr lang="es-419" dirty="0"/>
              <a:t>”</a:t>
            </a:r>
          </a:p>
        </p:txBody>
      </p:sp>
      <p:sp>
        <p:nvSpPr>
          <p:cNvPr id="3" name="Marcador de contenido 2"/>
          <p:cNvSpPr>
            <a:spLocks noGrp="1"/>
          </p:cNvSpPr>
          <p:nvPr>
            <p:ph idx="1"/>
          </p:nvPr>
        </p:nvSpPr>
        <p:spPr/>
        <p:txBody>
          <a:bodyPr>
            <a:normAutofit/>
          </a:bodyPr>
          <a:lstStyle/>
          <a:p>
            <a:r>
              <a:rPr lang="es-419" dirty="0"/>
              <a:t>Las resistencias “</a:t>
            </a:r>
            <a:r>
              <a:rPr lang="es-419" dirty="0" err="1"/>
              <a:t>pull</a:t>
            </a:r>
            <a:r>
              <a:rPr lang="es-419" dirty="0"/>
              <a:t>-up” (y “</a:t>
            </a:r>
            <a:r>
              <a:rPr lang="es-419" dirty="0" err="1"/>
              <a:t>pull-down</a:t>
            </a:r>
            <a:r>
              <a:rPr lang="es-419" dirty="0"/>
              <a:t>”) son resistencias normales, solo que llevan ese nombre por la función que cumplen: sirven para asumir un valor por defecto de la señal recibida en una entrada del circuito cuando por ella no se detecta ningún valor concreto (ni ALTO ni BAJO), que es lo que ocurre cuando la entrada no está conectada a nada (es decir, está “al aire”). </a:t>
            </a:r>
          </a:p>
          <a:p>
            <a:r>
              <a:rPr lang="es-419" dirty="0"/>
              <a:t>Así pues, este tipo de resistencias aseguran que los valores binarios recibidos no  fluctúan sin sentido en ausencia de señal de entrada.</a:t>
            </a:r>
          </a:p>
          <a:p>
            <a:r>
              <a:rPr lang="es-419" dirty="0"/>
              <a:t>La diferencia entre unas y otras está en su ubicación dentro del circuito: las resistencias “</a:t>
            </a:r>
            <a:r>
              <a:rPr lang="es-419" dirty="0" err="1"/>
              <a:t>pull</a:t>
            </a:r>
            <a:r>
              <a:rPr lang="es-419" dirty="0"/>
              <a:t>-up” se conectan directamente a la fuente de señal externa y las “</a:t>
            </a:r>
            <a:r>
              <a:rPr lang="es-419" dirty="0" err="1"/>
              <a:t>pull-down</a:t>
            </a:r>
            <a:r>
              <a:rPr lang="es-419" dirty="0"/>
              <a:t>” directamente a tierra (ver diagramas siguientes).</a:t>
            </a:r>
          </a:p>
        </p:txBody>
      </p:sp>
    </p:spTree>
    <p:extLst>
      <p:ext uri="{BB962C8B-B14F-4D97-AF65-F5344CB8AC3E}">
        <p14:creationId xmlns:p14="http://schemas.microsoft.com/office/powerpoint/2010/main" val="3559174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Resistencias “</a:t>
            </a:r>
            <a:r>
              <a:rPr lang="es-419" dirty="0" err="1"/>
              <a:t>pull</a:t>
            </a:r>
            <a:r>
              <a:rPr lang="es-419" dirty="0"/>
              <a:t>-up” y “</a:t>
            </a:r>
            <a:r>
              <a:rPr lang="es-419" dirty="0" err="1"/>
              <a:t>pull-down</a:t>
            </a:r>
            <a:r>
              <a:rPr lang="es-419" dirty="0"/>
              <a:t>”</a:t>
            </a:r>
          </a:p>
        </p:txBody>
      </p:sp>
      <p:sp>
        <p:nvSpPr>
          <p:cNvPr id="3" name="Marcador de contenido 2"/>
          <p:cNvSpPr>
            <a:spLocks noGrp="1"/>
          </p:cNvSpPr>
          <p:nvPr>
            <p:ph idx="1"/>
          </p:nvPr>
        </p:nvSpPr>
        <p:spPr>
          <a:xfrm>
            <a:off x="1024128" y="2286000"/>
            <a:ext cx="9720073" cy="4023360"/>
          </a:xfrm>
        </p:spPr>
        <p:txBody>
          <a:bodyPr>
            <a:normAutofit/>
          </a:bodyPr>
          <a:lstStyle/>
          <a:p>
            <a:r>
              <a:rPr lang="es-419" dirty="0"/>
              <a:t>Cuando el interruptor esté pulsado, la entrada del circuito estará conectada a una señal de entrada válida, que supondremos binaria (es decir, que tendrá dos posibles valores: ALTO –de 5V, por ejemplo– y BAJO –de 0V–), por lo que el circuito recibirá alguno de estos dos valores concretos y todo estará ok. En cambio, si el interruptor se deja de pulsar, el circuito se abrirá y la entrada del circuito no estará conectada a nada. Esto implica que habrá una señal de entrada fluctuante (también llamada “flotante” o “inestable”) que no nos interesa.</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029" y="4945236"/>
            <a:ext cx="4258269" cy="1000265"/>
          </a:xfrm>
          <a:prstGeom prst="rect">
            <a:avLst/>
          </a:prstGeom>
        </p:spPr>
      </p:pic>
    </p:spTree>
    <p:extLst>
      <p:ext uri="{BB962C8B-B14F-4D97-AF65-F5344CB8AC3E}">
        <p14:creationId xmlns:p14="http://schemas.microsoft.com/office/powerpoint/2010/main" val="1921571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Resistencias “</a:t>
            </a:r>
            <a:r>
              <a:rPr lang="es-419" dirty="0" err="1"/>
              <a:t>pull-down</a:t>
            </a:r>
            <a:r>
              <a:rPr lang="es-419" dirty="0"/>
              <a:t>”</a:t>
            </a:r>
          </a:p>
        </p:txBody>
      </p:sp>
      <p:sp>
        <p:nvSpPr>
          <p:cNvPr id="3" name="Marcador de contenido 2"/>
          <p:cNvSpPr>
            <a:spLocks noGrp="1"/>
          </p:cNvSpPr>
          <p:nvPr>
            <p:ph idx="1"/>
          </p:nvPr>
        </p:nvSpPr>
        <p:spPr/>
        <p:txBody>
          <a:bodyPr>
            <a:normAutofit/>
          </a:bodyPr>
          <a:lstStyle/>
          <a:p>
            <a:r>
              <a:rPr lang="es-419" dirty="0"/>
              <a:t>En este ejemplo la resistencia “</a:t>
            </a:r>
            <a:r>
              <a:rPr lang="es-419" dirty="0" err="1"/>
              <a:t>pull-down</a:t>
            </a:r>
            <a:r>
              <a:rPr lang="es-419" dirty="0"/>
              <a:t>” es de 10 KΩ. Cuando el interruptor esté pulsado, la entrada del circuito estará conectada a una señal de entrada válida. Cuando el interruptor se deje de pulsar, la entrada del circuito estará conectada a la resistencia “</a:t>
            </a:r>
            <a:r>
              <a:rPr lang="es-419" dirty="0" err="1"/>
              <a:t>pull-down</a:t>
            </a:r>
            <a:r>
              <a:rPr lang="es-419" dirty="0"/>
              <a:t>”, la cual tira hacia tierra (que es una  referencia siempre fija).</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207" y="3923891"/>
            <a:ext cx="4191585" cy="2934109"/>
          </a:xfrm>
          <a:prstGeom prst="rect">
            <a:avLst/>
          </a:prstGeom>
        </p:spPr>
      </p:pic>
    </p:spTree>
    <p:extLst>
      <p:ext uri="{BB962C8B-B14F-4D97-AF65-F5344CB8AC3E}">
        <p14:creationId xmlns:p14="http://schemas.microsoft.com/office/powerpoint/2010/main" val="15968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Resistencias “</a:t>
            </a:r>
            <a:r>
              <a:rPr lang="es-419" dirty="0" err="1"/>
              <a:t>pull</a:t>
            </a:r>
            <a:r>
              <a:rPr lang="es-419" dirty="0"/>
              <a:t>-up”</a:t>
            </a:r>
          </a:p>
        </p:txBody>
      </p:sp>
      <p:sp>
        <p:nvSpPr>
          <p:cNvPr id="3" name="Marcador de contenido 2"/>
          <p:cNvSpPr>
            <a:spLocks noGrp="1"/>
          </p:cNvSpPr>
          <p:nvPr>
            <p:ph idx="1"/>
          </p:nvPr>
        </p:nvSpPr>
        <p:spPr/>
        <p:txBody>
          <a:bodyPr>
            <a:normAutofit/>
          </a:bodyPr>
          <a:lstStyle/>
          <a:p>
            <a:r>
              <a:rPr lang="es-419" dirty="0"/>
              <a:t>Con una resistencia “</a:t>
            </a:r>
            <a:r>
              <a:rPr lang="es-419" dirty="0" err="1"/>
              <a:t>pull</a:t>
            </a:r>
            <a:r>
              <a:rPr lang="es-419" dirty="0"/>
              <a:t>-up” se podría haber conseguido lo mismo, tal como muestra el siguiente esquema. En este caso, cuando el interruptor está pulsado la señal exterior se desvía a tierra porque encuentra un camino directo a ella (por lo que la entrada del circuito no recibe nada –un “0”–) y cuando el interruptor se deja sin pulsar es cuando la entrada del circuito recibe la señal exterior. Hay que tener cuidado con esto.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792" y="3795524"/>
            <a:ext cx="4248743" cy="2715004"/>
          </a:xfrm>
          <a:prstGeom prst="rect">
            <a:avLst/>
          </a:prstGeom>
        </p:spPr>
      </p:pic>
    </p:spTree>
    <p:extLst>
      <p:ext uri="{BB962C8B-B14F-4D97-AF65-F5344CB8AC3E}">
        <p14:creationId xmlns:p14="http://schemas.microsoft.com/office/powerpoint/2010/main" val="4125641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205" y="2965132"/>
            <a:ext cx="5065517" cy="2469833"/>
          </a:xfrm>
          <a:prstGeom prst="rect">
            <a:avLst/>
          </a:prstGeom>
        </p:spPr>
      </p:pic>
      <p:sp>
        <p:nvSpPr>
          <p:cNvPr id="2" name="Título 1"/>
          <p:cNvSpPr>
            <a:spLocks noGrp="1"/>
          </p:cNvSpPr>
          <p:nvPr>
            <p:ph type="title"/>
          </p:nvPr>
        </p:nvSpPr>
        <p:spPr/>
        <p:txBody>
          <a:bodyPr/>
          <a:lstStyle/>
          <a:p>
            <a:r>
              <a:rPr lang="es-419" dirty="0"/>
              <a:t>Fuente de Alimentación Eléctrica</a:t>
            </a:r>
          </a:p>
        </p:txBody>
      </p:sp>
      <p:sp>
        <p:nvSpPr>
          <p:cNvPr id="3" name="Marcador de contenido 2"/>
          <p:cNvSpPr>
            <a:spLocks noGrp="1"/>
          </p:cNvSpPr>
          <p:nvPr>
            <p:ph idx="1"/>
          </p:nvPr>
        </p:nvSpPr>
        <p:spPr/>
        <p:txBody>
          <a:bodyPr/>
          <a:lstStyle/>
          <a:p>
            <a:r>
              <a:rPr lang="es-419" dirty="0"/>
              <a:t>En electrónica, la fuente de alimentación o fuente de poder es el dispositivo que convierte la corriente alterna (CA), en una o varias corrientes continuas (CC), que alimentan los distintos circuitos del aparato electrónico al que se conecta (computadora, televisor, impresora, </a:t>
            </a:r>
            <a:r>
              <a:rPr lang="es-419" dirty="0" err="1"/>
              <a:t>router</a:t>
            </a:r>
            <a:r>
              <a:rPr lang="es-419" dirty="0"/>
              <a:t>, etc.).</a:t>
            </a:r>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2162" y="5118088"/>
            <a:ext cx="6129338" cy="1392440"/>
          </a:xfrm>
          <a:prstGeom prst="rect">
            <a:avLst/>
          </a:prstGeom>
        </p:spPr>
      </p:pic>
    </p:spTree>
    <p:extLst>
      <p:ext uri="{BB962C8B-B14F-4D97-AF65-F5344CB8AC3E}">
        <p14:creationId xmlns:p14="http://schemas.microsoft.com/office/powerpoint/2010/main" val="928348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Suma de baterías</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874" y="2084832"/>
            <a:ext cx="2485625" cy="3953201"/>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597" y="2084832"/>
            <a:ext cx="2632465" cy="2892818"/>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9160" y="2084832"/>
            <a:ext cx="3811996" cy="3287268"/>
          </a:xfrm>
          <a:prstGeom prst="rect">
            <a:avLst/>
          </a:prstGeom>
        </p:spPr>
      </p:pic>
    </p:spTree>
    <p:extLst>
      <p:ext uri="{BB962C8B-B14F-4D97-AF65-F5344CB8AC3E}">
        <p14:creationId xmlns:p14="http://schemas.microsoft.com/office/powerpoint/2010/main" val="3916604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Cargadores o Adaptadores AC/DC</a:t>
            </a:r>
          </a:p>
        </p:txBody>
      </p:sp>
      <p:pic>
        <p:nvPicPr>
          <p:cNvPr id="18" name="Marcador de contenido 1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6428" y="1889251"/>
            <a:ext cx="3547872" cy="4730497"/>
          </a:xfrm>
        </p:spPr>
      </p:pic>
      <p:pic>
        <p:nvPicPr>
          <p:cNvPr id="20" name="Imagen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900" y="1889251"/>
            <a:ext cx="3543300" cy="4724400"/>
          </a:xfrm>
          <a:prstGeom prst="rect">
            <a:avLst/>
          </a:prstGeom>
        </p:spPr>
      </p:pic>
      <p:pic>
        <p:nvPicPr>
          <p:cNvPr id="22" name="Imagen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911" y="2765551"/>
            <a:ext cx="3708506" cy="1485900"/>
          </a:xfrm>
          <a:prstGeom prst="rect">
            <a:avLst/>
          </a:prstGeom>
        </p:spPr>
      </p:pic>
    </p:spTree>
    <p:extLst>
      <p:ext uri="{BB962C8B-B14F-4D97-AF65-F5344CB8AC3E}">
        <p14:creationId xmlns:p14="http://schemas.microsoft.com/office/powerpoint/2010/main" val="2048427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Que es el voltaje?</a:t>
            </a:r>
          </a:p>
        </p:txBody>
      </p:sp>
      <p:sp>
        <p:nvSpPr>
          <p:cNvPr id="3" name="Marcador de contenido 2"/>
          <p:cNvSpPr>
            <a:spLocks noGrp="1"/>
          </p:cNvSpPr>
          <p:nvPr>
            <p:ph idx="1"/>
          </p:nvPr>
        </p:nvSpPr>
        <p:spPr/>
        <p:txBody>
          <a:bodyPr/>
          <a:lstStyle/>
          <a:p>
            <a:r>
              <a:rPr lang="es-419" dirty="0"/>
              <a:t>También llamado “tensión”, “diferencia de potencial” o “caída de potencial”.</a:t>
            </a:r>
          </a:p>
          <a:p>
            <a:r>
              <a:rPr lang="es-419" dirty="0"/>
              <a:t>El voltaje siempre se debe medir entre dos puntos y se suele mencionar como “el voltaje en este punto respecto a este otro”.</a:t>
            </a:r>
          </a:p>
          <a:p>
            <a:r>
              <a:rPr lang="es-419" dirty="0"/>
              <a:t>Sera mayor a medida que la diferencia de cargas sea también mayor.</a:t>
            </a:r>
          </a:p>
          <a:p>
            <a:r>
              <a:rPr lang="es-419" dirty="0"/>
              <a:t>La unidad de medida del voltaje es el voltio (5v, 12v,24v,220v).</a:t>
            </a:r>
          </a:p>
          <a:p>
            <a:pPr marL="0" indent="0">
              <a:buNone/>
            </a:pPr>
            <a:endParaRPr lang="es-419" dirty="0"/>
          </a:p>
          <a:p>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9674" y="4560194"/>
            <a:ext cx="5876925" cy="1627881"/>
          </a:xfrm>
          <a:prstGeom prst="rect">
            <a:avLst/>
          </a:prstGeom>
        </p:spPr>
      </p:pic>
    </p:spTree>
    <p:extLst>
      <p:ext uri="{BB962C8B-B14F-4D97-AF65-F5344CB8AC3E}">
        <p14:creationId xmlns:p14="http://schemas.microsoft.com/office/powerpoint/2010/main" val="170388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Componentes electrónicos</a:t>
            </a:r>
          </a:p>
        </p:txBody>
      </p:sp>
      <p:sp>
        <p:nvSpPr>
          <p:cNvPr id="3" name="Marcador de contenido 2"/>
          <p:cNvSpPr>
            <a:spLocks noGrp="1"/>
          </p:cNvSpPr>
          <p:nvPr>
            <p:ph idx="1"/>
          </p:nvPr>
        </p:nvSpPr>
        <p:spPr/>
        <p:txBody>
          <a:bodyPr>
            <a:normAutofit/>
          </a:bodyPr>
          <a:lstStyle/>
          <a:p>
            <a:r>
              <a:rPr lang="es-419" dirty="0"/>
              <a:t>Resistencias</a:t>
            </a:r>
          </a:p>
          <a:p>
            <a:r>
              <a:rPr lang="es-419" dirty="0"/>
              <a:t>Potenciómetros (Resistencias Variables)</a:t>
            </a:r>
          </a:p>
          <a:p>
            <a:r>
              <a:rPr lang="es-419" dirty="0"/>
              <a:t>Condensadores</a:t>
            </a:r>
          </a:p>
          <a:p>
            <a:r>
              <a:rPr lang="es-419" dirty="0"/>
              <a:t>Transistores</a:t>
            </a:r>
          </a:p>
          <a:p>
            <a:r>
              <a:rPr lang="es-419" dirty="0"/>
              <a:t>Reguladores de Tención</a:t>
            </a:r>
          </a:p>
          <a:p>
            <a:r>
              <a:rPr lang="es-419" dirty="0"/>
              <a:t>Diodos (Zener, </a:t>
            </a:r>
            <a:r>
              <a:rPr lang="es-419" dirty="0" err="1"/>
              <a:t>Vericap</a:t>
            </a:r>
            <a:r>
              <a:rPr lang="es-419" dirty="0"/>
              <a:t>, Túnel, Foto Diodo, </a:t>
            </a:r>
            <a:r>
              <a:rPr lang="es-419" dirty="0" err="1"/>
              <a:t>Schockley</a:t>
            </a:r>
            <a:r>
              <a:rPr lang="es-419" dirty="0"/>
              <a:t> y Led)</a:t>
            </a:r>
          </a:p>
          <a:p>
            <a:r>
              <a:rPr lang="es-419" dirty="0" err="1"/>
              <a:t>Reles</a:t>
            </a:r>
            <a:endParaRPr lang="es-419" dirty="0"/>
          </a:p>
          <a:p>
            <a:endParaRPr lang="es-419" dirty="0"/>
          </a:p>
        </p:txBody>
      </p:sp>
    </p:spTree>
    <p:extLst>
      <p:ext uri="{BB962C8B-B14F-4D97-AF65-F5344CB8AC3E}">
        <p14:creationId xmlns:p14="http://schemas.microsoft.com/office/powerpoint/2010/main" val="1557901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Componentes electrónicos pasivos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0906" y="1673030"/>
            <a:ext cx="5518483" cy="4905319"/>
          </a:xfrm>
        </p:spPr>
      </p:pic>
    </p:spTree>
    <p:extLst>
      <p:ext uri="{BB962C8B-B14F-4D97-AF65-F5344CB8AC3E}">
        <p14:creationId xmlns:p14="http://schemas.microsoft.com/office/powerpoint/2010/main" val="1417199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Componentes electrónicos activos</a:t>
            </a:r>
          </a:p>
        </p:txBody>
      </p:sp>
      <p:pic>
        <p:nvPicPr>
          <p:cNvPr id="7" name="Marcador de contenid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816" y="1716506"/>
            <a:ext cx="7146073" cy="4880978"/>
          </a:xfrm>
        </p:spPr>
      </p:pic>
    </p:spTree>
    <p:extLst>
      <p:ext uri="{BB962C8B-B14F-4D97-AF65-F5344CB8AC3E}">
        <p14:creationId xmlns:p14="http://schemas.microsoft.com/office/powerpoint/2010/main" val="3519747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Instrumentos de medición</a:t>
            </a:r>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688" y="1876927"/>
            <a:ext cx="8812951" cy="4542249"/>
          </a:xfrm>
        </p:spPr>
      </p:pic>
    </p:spTree>
    <p:extLst>
      <p:ext uri="{BB962C8B-B14F-4D97-AF65-F5344CB8AC3E}">
        <p14:creationId xmlns:p14="http://schemas.microsoft.com/office/powerpoint/2010/main" val="2995632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Resistencias</a:t>
            </a:r>
          </a:p>
        </p:txBody>
      </p:sp>
      <p:sp>
        <p:nvSpPr>
          <p:cNvPr id="3" name="Marcador de contenido 2"/>
          <p:cNvSpPr>
            <a:spLocks noGrp="1"/>
          </p:cNvSpPr>
          <p:nvPr>
            <p:ph idx="1"/>
          </p:nvPr>
        </p:nvSpPr>
        <p:spPr/>
        <p:txBody>
          <a:bodyPr/>
          <a:lstStyle/>
          <a:p>
            <a:r>
              <a:rPr lang="es-419" dirty="0"/>
              <a:t>Oposición que presenta un conductor al paso de la corriente eléctrica, existen diferentes tipos de resistencia comercialmente, estas se identifican según su nomenclatura demarcada en el mismo componente.</a:t>
            </a:r>
          </a:p>
          <a:p>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675" y="3441265"/>
            <a:ext cx="2801604" cy="1712829"/>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1377" y="3441265"/>
            <a:ext cx="4788105" cy="2980596"/>
          </a:xfrm>
          <a:prstGeom prst="rect">
            <a:avLst/>
          </a:prstGeom>
        </p:spPr>
      </p:pic>
    </p:spTree>
    <p:extLst>
      <p:ext uri="{BB962C8B-B14F-4D97-AF65-F5344CB8AC3E}">
        <p14:creationId xmlns:p14="http://schemas.microsoft.com/office/powerpoint/2010/main" val="161912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Calculo de Resistencias</a:t>
            </a:r>
          </a:p>
        </p:txBody>
      </p:sp>
      <p:sp>
        <p:nvSpPr>
          <p:cNvPr id="3" name="Marcador de contenido 2"/>
          <p:cNvSpPr>
            <a:spLocks noGrp="1"/>
          </p:cNvSpPr>
          <p:nvPr>
            <p:ph idx="1"/>
          </p:nvPr>
        </p:nvSpPr>
        <p:spPr>
          <a:xfrm>
            <a:off x="1024127" y="2277207"/>
            <a:ext cx="9720073" cy="4023360"/>
          </a:xfrm>
        </p:spPr>
        <p:txBody>
          <a:bodyPr/>
          <a:lstStyle/>
          <a:p>
            <a:r>
              <a:rPr lang="es-419" dirty="0"/>
              <a:t>El valor indicado como +-5% hace referencia a que los ohm pueden variar en un 2%, en el caso de una etiquetada con 1000ohm, esta podría tener un valor real de 995ohm o de 1005ohm.</a:t>
            </a:r>
          </a:p>
        </p:txBody>
      </p:sp>
      <p:pic>
        <p:nvPicPr>
          <p:cNvPr id="6" name="Marcador de contenido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7" y="3306182"/>
            <a:ext cx="5723793" cy="3186760"/>
          </a:xfrm>
          <a:prstGeom prst="rect">
            <a:avLst/>
          </a:prstGeom>
        </p:spPr>
      </p:pic>
    </p:spTree>
    <p:extLst>
      <p:ext uri="{BB962C8B-B14F-4D97-AF65-F5344CB8AC3E}">
        <p14:creationId xmlns:p14="http://schemas.microsoft.com/office/powerpoint/2010/main" val="23236967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Suma de Resistencias</a:t>
            </a:r>
          </a:p>
        </p:txBody>
      </p:sp>
      <p:pic>
        <p:nvPicPr>
          <p:cNvPr id="5" name="Marcador de contenido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4390" y="2582779"/>
            <a:ext cx="7167972" cy="2934179"/>
          </a:xfrm>
        </p:spPr>
      </p:pic>
    </p:spTree>
    <p:extLst>
      <p:ext uri="{BB962C8B-B14F-4D97-AF65-F5344CB8AC3E}">
        <p14:creationId xmlns:p14="http://schemas.microsoft.com/office/powerpoint/2010/main" val="459389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Potenciómetros</a:t>
            </a:r>
          </a:p>
        </p:txBody>
      </p:sp>
      <p:sp>
        <p:nvSpPr>
          <p:cNvPr id="3" name="Marcador de contenido 2"/>
          <p:cNvSpPr>
            <a:spLocks noGrp="1"/>
          </p:cNvSpPr>
          <p:nvPr>
            <p:ph idx="1"/>
          </p:nvPr>
        </p:nvSpPr>
        <p:spPr/>
        <p:txBody>
          <a:bodyPr/>
          <a:lstStyle/>
          <a:p>
            <a:r>
              <a:rPr lang="es-419" dirty="0"/>
              <a:t>También conocida como resistencias variable, normalmente lo podemos ver en las radios o algunos equipos electrónicos para subir o bajar volumen de audio o la intensidad de una luz.</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64" y="3364230"/>
            <a:ext cx="5791200" cy="1866900"/>
          </a:xfrm>
          <a:prstGeom prst="rect">
            <a:avLst/>
          </a:prstGeom>
        </p:spPr>
      </p:pic>
    </p:spTree>
    <p:extLst>
      <p:ext uri="{BB962C8B-B14F-4D97-AF65-F5344CB8AC3E}">
        <p14:creationId xmlns:p14="http://schemas.microsoft.com/office/powerpoint/2010/main" val="20375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Diferentes tipos Potenciómetros</a:t>
            </a:r>
          </a:p>
        </p:txBody>
      </p:sp>
      <p:sp>
        <p:nvSpPr>
          <p:cNvPr id="3" name="Marcador de contenido 2"/>
          <p:cNvSpPr>
            <a:spLocks noGrp="1"/>
          </p:cNvSpPr>
          <p:nvPr>
            <p:ph idx="1"/>
          </p:nvPr>
        </p:nvSpPr>
        <p:spPr/>
        <p:txBody>
          <a:bodyPr/>
          <a:lstStyle/>
          <a:p>
            <a:r>
              <a:rPr lang="es-419" dirty="0"/>
              <a:t>Aunque todos los tipos de potenciómetros permiten bajar o subir su resistencia, lo hacen de diferentes formas.</a:t>
            </a:r>
          </a:p>
        </p:txBody>
      </p:sp>
      <p:pic>
        <p:nvPicPr>
          <p:cNvPr id="5" name="Marcador de contenido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959" y="3082056"/>
            <a:ext cx="8773005" cy="2868897"/>
          </a:xfrm>
          <a:prstGeom prst="rect">
            <a:avLst/>
          </a:prstGeom>
        </p:spPr>
      </p:pic>
    </p:spTree>
    <p:extLst>
      <p:ext uri="{BB962C8B-B14F-4D97-AF65-F5344CB8AC3E}">
        <p14:creationId xmlns:p14="http://schemas.microsoft.com/office/powerpoint/2010/main" val="4164860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Diodos y Leds</a:t>
            </a:r>
          </a:p>
        </p:txBody>
      </p:sp>
      <p:sp>
        <p:nvSpPr>
          <p:cNvPr id="3" name="Marcador de contenido 2"/>
          <p:cNvSpPr>
            <a:spLocks noGrp="1"/>
          </p:cNvSpPr>
          <p:nvPr>
            <p:ph idx="1"/>
          </p:nvPr>
        </p:nvSpPr>
        <p:spPr/>
        <p:txBody>
          <a:bodyPr/>
          <a:lstStyle/>
          <a:p>
            <a:r>
              <a:rPr lang="es-419" dirty="0"/>
              <a:t>Son componente electrónico de dos terminales que permite la circulación de la corriente eléctrica a través de él en un solo sentido.</a:t>
            </a:r>
          </a:p>
          <a:p>
            <a:endParaRPr lang="es-419" dirty="0"/>
          </a:p>
          <a:p>
            <a:endParaRPr lang="es-419"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031" y="3019754"/>
            <a:ext cx="3957078" cy="3838246"/>
          </a:xfrm>
          <a:prstGeom prst="rect">
            <a:avLst/>
          </a:prstGeom>
        </p:spPr>
      </p:pic>
    </p:spTree>
    <p:extLst>
      <p:ext uri="{BB962C8B-B14F-4D97-AF65-F5344CB8AC3E}">
        <p14:creationId xmlns:p14="http://schemas.microsoft.com/office/powerpoint/2010/main" val="12865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Que es la intensidad de corriente?</a:t>
            </a:r>
          </a:p>
        </p:txBody>
      </p:sp>
      <p:sp>
        <p:nvSpPr>
          <p:cNvPr id="3" name="Marcador de contenido 2"/>
          <p:cNvSpPr>
            <a:spLocks noGrp="1"/>
          </p:cNvSpPr>
          <p:nvPr>
            <p:ph idx="1"/>
          </p:nvPr>
        </p:nvSpPr>
        <p:spPr/>
        <p:txBody>
          <a:bodyPr/>
          <a:lstStyle/>
          <a:p>
            <a:r>
              <a:rPr lang="es-419" dirty="0"/>
              <a:t>La intensidad de corriente (comúnmente llamada “corriente” a secas) es una magnitud eléctrica que se define como la cantidad de carga eléctrica que pasa en un determinado tiempo a través de un punto concreto de un material conductor. </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301" y="3661154"/>
            <a:ext cx="4853876" cy="2849374"/>
          </a:xfrm>
          <a:prstGeom prst="rect">
            <a:avLst/>
          </a:prstGeom>
        </p:spPr>
      </p:pic>
    </p:spTree>
    <p:extLst>
      <p:ext uri="{BB962C8B-B14F-4D97-AF65-F5344CB8AC3E}">
        <p14:creationId xmlns:p14="http://schemas.microsoft.com/office/powerpoint/2010/main" val="10902184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Leds (Light-</a:t>
            </a:r>
            <a:r>
              <a:rPr lang="es-419" dirty="0" err="1"/>
              <a:t>Emitting</a:t>
            </a:r>
            <a:r>
              <a:rPr lang="es-419" dirty="0"/>
              <a:t> </a:t>
            </a:r>
            <a:r>
              <a:rPr lang="es-419" dirty="0" err="1"/>
              <a:t>Diode</a:t>
            </a:r>
            <a:r>
              <a:rPr lang="es-419" dirty="0"/>
              <a:t>)</a:t>
            </a:r>
          </a:p>
        </p:txBody>
      </p:sp>
      <p:sp>
        <p:nvSpPr>
          <p:cNvPr id="3" name="Marcador de contenido 2"/>
          <p:cNvSpPr>
            <a:spLocks noGrp="1"/>
          </p:cNvSpPr>
          <p:nvPr>
            <p:ph idx="1"/>
          </p:nvPr>
        </p:nvSpPr>
        <p:spPr/>
        <p:txBody>
          <a:bodyPr/>
          <a:lstStyle/>
          <a:p>
            <a:r>
              <a:rPr lang="es-419" dirty="0"/>
              <a:t>El diodo emisor de luz es un componente electrónico que funciona en el rango de 2 a 3 volt, si se inyecta mas voltaje del recomendado, este led se quemara, por este motivo se recomienda usarlo conjuntamente con una resistencia para que absorba el voltaje sobrante.</a:t>
            </a:r>
          </a:p>
          <a:p>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9938" y="3865098"/>
            <a:ext cx="2444262" cy="2444262"/>
          </a:xfrm>
          <a:prstGeom prst="rect">
            <a:avLst/>
          </a:prstGeom>
        </p:spPr>
      </p:pic>
    </p:spTree>
    <p:extLst>
      <p:ext uri="{BB962C8B-B14F-4D97-AF65-F5344CB8AC3E}">
        <p14:creationId xmlns:p14="http://schemas.microsoft.com/office/powerpoint/2010/main" val="1674069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Leds Tabla de Voltajes</a:t>
            </a:r>
          </a:p>
        </p:txBody>
      </p:sp>
      <p:graphicFrame>
        <p:nvGraphicFramePr>
          <p:cNvPr id="6" name="Marcador de contenido 5"/>
          <p:cNvGraphicFramePr>
            <a:graphicFrameLocks noGrp="1"/>
          </p:cNvGraphicFramePr>
          <p:nvPr>
            <p:ph idx="1"/>
            <p:extLst>
              <p:ext uri="{D42A27DB-BD31-4B8C-83A1-F6EECF244321}">
                <p14:modId xmlns:p14="http://schemas.microsoft.com/office/powerpoint/2010/main" val="1722882128"/>
              </p:ext>
            </p:extLst>
          </p:nvPr>
        </p:nvGraphicFramePr>
        <p:xfrm>
          <a:off x="1023938" y="2286000"/>
          <a:ext cx="9720262" cy="2225040"/>
        </p:xfrm>
        <a:graphic>
          <a:graphicData uri="http://schemas.openxmlformats.org/drawingml/2006/table">
            <a:tbl>
              <a:tblPr firstRow="1" bandRow="1">
                <a:tableStyleId>{5C22544A-7EE6-4342-B048-85BDC9FD1C3A}</a:tableStyleId>
              </a:tblPr>
              <a:tblGrid>
                <a:gridCol w="4860131">
                  <a:extLst>
                    <a:ext uri="{9D8B030D-6E8A-4147-A177-3AD203B41FA5}">
                      <a16:colId xmlns:a16="http://schemas.microsoft.com/office/drawing/2014/main" val="2406439932"/>
                    </a:ext>
                  </a:extLst>
                </a:gridCol>
                <a:gridCol w="4860131">
                  <a:extLst>
                    <a:ext uri="{9D8B030D-6E8A-4147-A177-3AD203B41FA5}">
                      <a16:colId xmlns:a16="http://schemas.microsoft.com/office/drawing/2014/main" val="3954417767"/>
                    </a:ext>
                  </a:extLst>
                </a:gridCol>
              </a:tblGrid>
              <a:tr h="370840">
                <a:tc>
                  <a:txBody>
                    <a:bodyPr/>
                    <a:lstStyle/>
                    <a:p>
                      <a:r>
                        <a:rPr lang="es-419" dirty="0"/>
                        <a:t>Tipo de LED</a:t>
                      </a:r>
                    </a:p>
                  </a:txBody>
                  <a:tcPr/>
                </a:tc>
                <a:tc>
                  <a:txBody>
                    <a:bodyPr/>
                    <a:lstStyle/>
                    <a:p>
                      <a:r>
                        <a:rPr lang="es-419" dirty="0"/>
                        <a:t>Voltaje Aproximado</a:t>
                      </a:r>
                    </a:p>
                  </a:txBody>
                  <a:tcPr/>
                </a:tc>
                <a:extLst>
                  <a:ext uri="{0D108BD9-81ED-4DB2-BD59-A6C34878D82A}">
                    <a16:rowId xmlns:a16="http://schemas.microsoft.com/office/drawing/2014/main" val="3880049484"/>
                  </a:ext>
                </a:extLst>
              </a:tr>
              <a:tr h="370840">
                <a:tc>
                  <a:txBody>
                    <a:bodyPr/>
                    <a:lstStyle/>
                    <a:p>
                      <a:r>
                        <a:rPr lang="es-419" dirty="0"/>
                        <a:t>Rojo Difuso</a:t>
                      </a:r>
                    </a:p>
                  </a:txBody>
                  <a:tcPr/>
                </a:tc>
                <a:tc>
                  <a:txBody>
                    <a:bodyPr/>
                    <a:lstStyle/>
                    <a:p>
                      <a:r>
                        <a:rPr lang="es-419" dirty="0"/>
                        <a:t>1.8v</a:t>
                      </a:r>
                    </a:p>
                  </a:txBody>
                  <a:tcPr/>
                </a:tc>
                <a:extLst>
                  <a:ext uri="{0D108BD9-81ED-4DB2-BD59-A6C34878D82A}">
                    <a16:rowId xmlns:a16="http://schemas.microsoft.com/office/drawing/2014/main" val="3289781916"/>
                  </a:ext>
                </a:extLst>
              </a:tr>
              <a:tr h="370840">
                <a:tc>
                  <a:txBody>
                    <a:bodyPr/>
                    <a:lstStyle/>
                    <a:p>
                      <a:r>
                        <a:rPr lang="es-419" dirty="0"/>
                        <a:t>Rojo Brillante</a:t>
                      </a:r>
                    </a:p>
                  </a:txBody>
                  <a:tcPr/>
                </a:tc>
                <a:tc>
                  <a:txBody>
                    <a:bodyPr/>
                    <a:lstStyle/>
                    <a:p>
                      <a:r>
                        <a:rPr lang="es-419" dirty="0"/>
                        <a:t>1.9v</a:t>
                      </a:r>
                    </a:p>
                  </a:txBody>
                  <a:tcPr/>
                </a:tc>
                <a:extLst>
                  <a:ext uri="{0D108BD9-81ED-4DB2-BD59-A6C34878D82A}">
                    <a16:rowId xmlns:a16="http://schemas.microsoft.com/office/drawing/2014/main" val="1035028431"/>
                  </a:ext>
                </a:extLst>
              </a:tr>
              <a:tr h="370840">
                <a:tc>
                  <a:txBody>
                    <a:bodyPr/>
                    <a:lstStyle/>
                    <a:p>
                      <a:r>
                        <a:rPr lang="es-419" dirty="0"/>
                        <a:t>Verde Difuso</a:t>
                      </a:r>
                    </a:p>
                  </a:txBody>
                  <a:tcPr/>
                </a:tc>
                <a:tc>
                  <a:txBody>
                    <a:bodyPr/>
                    <a:lstStyle/>
                    <a:p>
                      <a:r>
                        <a:rPr lang="es-419" dirty="0"/>
                        <a:t>2.1v</a:t>
                      </a:r>
                    </a:p>
                  </a:txBody>
                  <a:tcPr/>
                </a:tc>
                <a:extLst>
                  <a:ext uri="{0D108BD9-81ED-4DB2-BD59-A6C34878D82A}">
                    <a16:rowId xmlns:a16="http://schemas.microsoft.com/office/drawing/2014/main" val="888325910"/>
                  </a:ext>
                </a:extLst>
              </a:tr>
              <a:tr h="370840">
                <a:tc>
                  <a:txBody>
                    <a:bodyPr/>
                    <a:lstStyle/>
                    <a:p>
                      <a:r>
                        <a:rPr lang="es-419" dirty="0"/>
                        <a:t>Naranja y Amarillo</a:t>
                      </a:r>
                    </a:p>
                  </a:txBody>
                  <a:tcPr/>
                </a:tc>
                <a:tc>
                  <a:txBody>
                    <a:bodyPr/>
                    <a:lstStyle/>
                    <a:p>
                      <a:r>
                        <a:rPr lang="es-419" dirty="0"/>
                        <a:t>2.0v</a:t>
                      </a:r>
                    </a:p>
                  </a:txBody>
                  <a:tcPr/>
                </a:tc>
                <a:extLst>
                  <a:ext uri="{0D108BD9-81ED-4DB2-BD59-A6C34878D82A}">
                    <a16:rowId xmlns:a16="http://schemas.microsoft.com/office/drawing/2014/main" val="3374845591"/>
                  </a:ext>
                </a:extLst>
              </a:tr>
              <a:tr h="370840">
                <a:tc>
                  <a:txBody>
                    <a:bodyPr/>
                    <a:lstStyle/>
                    <a:p>
                      <a:r>
                        <a:rPr lang="es-419" dirty="0"/>
                        <a:t>Led Verde, Azul y Blanco Brillante</a:t>
                      </a:r>
                    </a:p>
                  </a:txBody>
                  <a:tcPr/>
                </a:tc>
                <a:tc>
                  <a:txBody>
                    <a:bodyPr/>
                    <a:lstStyle/>
                    <a:p>
                      <a:r>
                        <a:rPr lang="es-419" dirty="0"/>
                        <a:t>3.4v</a:t>
                      </a:r>
                    </a:p>
                  </a:txBody>
                  <a:tcPr/>
                </a:tc>
                <a:extLst>
                  <a:ext uri="{0D108BD9-81ED-4DB2-BD59-A6C34878D82A}">
                    <a16:rowId xmlns:a16="http://schemas.microsoft.com/office/drawing/2014/main" val="1392575980"/>
                  </a:ext>
                </a:extLst>
              </a:tr>
            </a:tbl>
          </a:graphicData>
        </a:graphic>
      </p:graphicFrame>
      <p:sp>
        <p:nvSpPr>
          <p:cNvPr id="7" name="CuadroTexto 6"/>
          <p:cNvSpPr txBox="1"/>
          <p:nvPr/>
        </p:nvSpPr>
        <p:spPr>
          <a:xfrm>
            <a:off x="1023939" y="4994031"/>
            <a:ext cx="9720262" cy="646331"/>
          </a:xfrm>
          <a:prstGeom prst="rect">
            <a:avLst/>
          </a:prstGeom>
          <a:noFill/>
        </p:spPr>
        <p:txBody>
          <a:bodyPr wrap="square" rtlCol="0">
            <a:spAutoFit/>
          </a:bodyPr>
          <a:lstStyle/>
          <a:p>
            <a:r>
              <a:rPr lang="es-419" dirty="0"/>
              <a:t>La mayoría de leds usan solo 20mA (0.02A) pero se pueden encender con 10mA (0.01A) para prolongar la vida útil,. Lo led de alta eficiencia usan aproximadamente 5mA (0.005 A)</a:t>
            </a:r>
          </a:p>
        </p:txBody>
      </p:sp>
    </p:spTree>
    <p:extLst>
      <p:ext uri="{BB962C8B-B14F-4D97-AF65-F5344CB8AC3E}">
        <p14:creationId xmlns:p14="http://schemas.microsoft.com/office/powerpoint/2010/main" val="3696651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Calcular la resistencia de un Led</a:t>
            </a:r>
          </a:p>
        </p:txBody>
      </p:sp>
      <mc:AlternateContent xmlns:mc="http://schemas.openxmlformats.org/markup-compatibility/2006" xmlns:a14="http://schemas.microsoft.com/office/drawing/2010/main">
        <mc:Choice Requires="a14">
          <p:sp>
            <p:nvSpPr>
              <p:cNvPr id="8" name="Marcador de contenido 7"/>
              <p:cNvSpPr>
                <a:spLocks noGrp="1"/>
              </p:cNvSpPr>
              <p:nvPr>
                <p:ph idx="1"/>
              </p:nvPr>
            </p:nvSpPr>
            <p:spPr/>
            <p:txBody>
              <a:bodyPr>
                <a:normAutofit/>
              </a:bodyPr>
              <a:lstStyle/>
              <a:p>
                <a14:m>
                  <m:oMath xmlns:m="http://schemas.openxmlformats.org/officeDocument/2006/math">
                    <m:f>
                      <m:fPr>
                        <m:ctrlPr>
                          <a:rPr lang="es-419" sz="1800" b="0" i="1" dirty="0" smtClean="0">
                            <a:latin typeface="Cambria Math" panose="02040503050406030204" pitchFamily="18" charset="0"/>
                          </a:rPr>
                        </m:ctrlPr>
                      </m:fPr>
                      <m:num>
                        <m:r>
                          <a:rPr lang="es-419" sz="1800" i="1" dirty="0" smtClean="0">
                            <a:latin typeface="Cambria Math" panose="02040503050406030204" pitchFamily="18" charset="0"/>
                          </a:rPr>
                          <m:t>𝑉𝑓</m:t>
                        </m:r>
                        <m:r>
                          <a:rPr lang="es-419" sz="1800" i="1" dirty="0" smtClean="0">
                            <a:latin typeface="Cambria Math" panose="02040503050406030204" pitchFamily="18" charset="0"/>
                          </a:rPr>
                          <m:t> − </m:t>
                        </m:r>
                        <m:r>
                          <a:rPr lang="es-419" sz="1800" i="1" dirty="0" err="1" smtClean="0">
                            <a:latin typeface="Cambria Math" panose="02040503050406030204" pitchFamily="18" charset="0"/>
                          </a:rPr>
                          <m:t>𝑉𝑙𝑒𝑑</m:t>
                        </m:r>
                      </m:num>
                      <m:den>
                        <m:r>
                          <a:rPr lang="es-419" sz="1800" b="0" i="1" dirty="0" smtClean="0">
                            <a:latin typeface="Cambria Math" panose="02040503050406030204" pitchFamily="18" charset="0"/>
                          </a:rPr>
                          <m:t>𝐼𝑙𝑒𝑑</m:t>
                        </m:r>
                      </m:den>
                    </m:f>
                  </m:oMath>
                </a14:m>
                <a:r>
                  <a:rPr lang="es-419" sz="1800" b="0" dirty="0"/>
                  <a:t> = </a:t>
                </a:r>
                <a:r>
                  <a:rPr lang="es-419" sz="1800" b="1" dirty="0"/>
                  <a:t>Resistencia Led en Ohm</a:t>
                </a:r>
              </a:p>
              <a:p>
                <a:r>
                  <a:rPr lang="es-419" sz="1800" b="1" dirty="0"/>
                  <a:t>Donde:</a:t>
                </a:r>
              </a:p>
              <a:p>
                <a:r>
                  <a:rPr lang="es-419" sz="1800" b="1" dirty="0" err="1"/>
                  <a:t>Vf</a:t>
                </a:r>
                <a:r>
                  <a:rPr lang="es-419" sz="1800" dirty="0"/>
                  <a:t> = Voltaje de la fuente (Pila o batería que alimenta el circuito)</a:t>
                </a:r>
              </a:p>
              <a:p>
                <a:r>
                  <a:rPr lang="es-419" sz="1800" b="1" dirty="0" err="1"/>
                  <a:t>Vled</a:t>
                </a:r>
                <a:r>
                  <a:rPr lang="es-419" sz="1800" dirty="0"/>
                  <a:t> = Dependiendo el tipo de led usado, puede variar cerca de los 2.5v</a:t>
                </a:r>
              </a:p>
              <a:p>
                <a:r>
                  <a:rPr lang="es-419" sz="1800" b="1" dirty="0" err="1"/>
                  <a:t>Iled</a:t>
                </a:r>
                <a:r>
                  <a:rPr lang="es-419" sz="1800" b="0" dirty="0"/>
                  <a:t> = La intensidad o amperaje que consume el led, pueden ser de 10mA o 20mA.</a:t>
                </a:r>
              </a:p>
              <a:p>
                <a:r>
                  <a:rPr lang="es-419" sz="1800" b="0" dirty="0"/>
                  <a:t>También necesitamos elegir la potencia disipada de la resistencia seleccionada, para esto: </a:t>
                </a:r>
              </a:p>
              <a:p>
                <a14:m>
                  <m:oMath xmlns:m="http://schemas.openxmlformats.org/officeDocument/2006/math">
                    <m:r>
                      <a:rPr lang="es-419" sz="1800" b="0" i="1" smtClean="0">
                        <a:latin typeface="Cambria Math" panose="02040503050406030204" pitchFamily="18" charset="0"/>
                      </a:rPr>
                      <m:t>𝑃</m:t>
                    </m:r>
                    <m:r>
                      <a:rPr lang="es-419" sz="1800" b="0" i="1" smtClean="0">
                        <a:latin typeface="Cambria Math" panose="02040503050406030204" pitchFamily="18" charset="0"/>
                      </a:rPr>
                      <m:t>=(</m:t>
                    </m:r>
                    <m:r>
                      <a:rPr lang="es-419" sz="1800" b="0" i="1" smtClean="0">
                        <a:latin typeface="Cambria Math" panose="02040503050406030204" pitchFamily="18" charset="0"/>
                      </a:rPr>
                      <m:t>𝑉𝑓</m:t>
                    </m:r>
                    <m:r>
                      <a:rPr lang="es-419" sz="1800" b="0" i="1" smtClean="0">
                        <a:latin typeface="Cambria Math" panose="02040503050406030204" pitchFamily="18" charset="0"/>
                      </a:rPr>
                      <m:t>−</m:t>
                    </m:r>
                    <m:r>
                      <a:rPr lang="es-419" sz="1800" b="0" i="1" smtClean="0">
                        <a:latin typeface="Cambria Math" panose="02040503050406030204" pitchFamily="18" charset="0"/>
                      </a:rPr>
                      <m:t>𝑉𝑙𝑒𝑑</m:t>
                    </m:r>
                    <m:r>
                      <a:rPr lang="es-419" sz="1800" b="0" i="1" smtClean="0">
                        <a:latin typeface="Cambria Math" panose="02040503050406030204" pitchFamily="18" charset="0"/>
                      </a:rPr>
                      <m:t>)∗</m:t>
                    </m:r>
                    <m:r>
                      <a:rPr lang="es-419" sz="1800" b="0" i="1" smtClean="0">
                        <a:latin typeface="Cambria Math" panose="02040503050406030204" pitchFamily="18" charset="0"/>
                      </a:rPr>
                      <m:t>𝐼</m:t>
                    </m:r>
                    <m:r>
                      <a:rPr lang="es-419" sz="1800" b="0" i="1" smtClean="0">
                        <a:latin typeface="Cambria Math" panose="02040503050406030204" pitchFamily="18" charset="0"/>
                      </a:rPr>
                      <m:t>=</m:t>
                    </m:r>
                    <m:r>
                      <a:rPr lang="es-419" sz="1800" b="1" i="1" smtClean="0">
                        <a:latin typeface="Cambria Math" panose="02040503050406030204" pitchFamily="18" charset="0"/>
                      </a:rPr>
                      <m:t>𝑷𝒐𝒕𝒆𝒏𝒄𝒊𝒂</m:t>
                    </m:r>
                    <m:r>
                      <a:rPr lang="es-419" sz="1800" b="1" i="1" smtClean="0">
                        <a:latin typeface="Cambria Math" panose="02040503050406030204" pitchFamily="18" charset="0"/>
                      </a:rPr>
                      <m:t> </m:t>
                    </m:r>
                    <m:r>
                      <a:rPr lang="es-419" sz="1800" b="1" i="1" smtClean="0">
                        <a:latin typeface="Cambria Math" panose="02040503050406030204" pitchFamily="18" charset="0"/>
                      </a:rPr>
                      <m:t>𝒅𝒆</m:t>
                    </m:r>
                    <m:r>
                      <a:rPr lang="es-419" sz="1800" b="1" i="1" smtClean="0">
                        <a:latin typeface="Cambria Math" panose="02040503050406030204" pitchFamily="18" charset="0"/>
                      </a:rPr>
                      <m:t> </m:t>
                    </m:r>
                    <m:r>
                      <a:rPr lang="es-419" sz="1800" b="1" i="1" smtClean="0">
                        <a:latin typeface="Cambria Math" panose="02040503050406030204" pitchFamily="18" charset="0"/>
                      </a:rPr>
                      <m:t>𝒍𝒂</m:t>
                    </m:r>
                    <m:r>
                      <a:rPr lang="es-419" sz="1800" b="1" i="1" smtClean="0">
                        <a:latin typeface="Cambria Math" panose="02040503050406030204" pitchFamily="18" charset="0"/>
                      </a:rPr>
                      <m:t> </m:t>
                    </m:r>
                    <m:r>
                      <a:rPr lang="es-419" sz="1800" b="1" i="1" smtClean="0">
                        <a:latin typeface="Cambria Math" panose="02040503050406030204" pitchFamily="18" charset="0"/>
                      </a:rPr>
                      <m:t>𝒓𝒆𝒔𝒊𝒔𝒕𝒆𝒏𝒄𝒊𝒂</m:t>
                    </m:r>
                  </m:oMath>
                </a14:m>
                <a:r>
                  <a:rPr lang="es-419" sz="1800" b="1" dirty="0"/>
                  <a:t> en Watt</a:t>
                </a:r>
              </a:p>
              <a:p>
                <a:endParaRPr lang="es-419" dirty="0"/>
              </a:p>
            </p:txBody>
          </p:sp>
        </mc:Choice>
        <mc:Fallback xmlns="">
          <p:sp>
            <p:nvSpPr>
              <p:cNvPr id="8" name="Marcador de contenido 7"/>
              <p:cNvSpPr>
                <a:spLocks noGrp="1" noRot="1" noChangeAspect="1" noMove="1" noResize="1" noEditPoints="1" noAdjustHandles="1" noChangeArrowheads="1" noChangeShapeType="1" noTextEdit="1"/>
              </p:cNvSpPr>
              <p:nvPr>
                <p:ph idx="1"/>
              </p:nvPr>
            </p:nvSpPr>
            <p:spPr>
              <a:blipFill>
                <a:blip r:embed="rId2"/>
                <a:stretch>
                  <a:fillRect l="-1003"/>
                </a:stretch>
              </a:blipFill>
            </p:spPr>
            <p:txBody>
              <a:bodyPr/>
              <a:lstStyle/>
              <a:p>
                <a:r>
                  <a:rPr lang="es-419">
                    <a:noFill/>
                  </a:rPr>
                  <a:t> </a:t>
                </a:r>
              </a:p>
            </p:txBody>
          </p:sp>
        </mc:Fallback>
      </mc:AlternateContent>
    </p:spTree>
    <p:extLst>
      <p:ext uri="{BB962C8B-B14F-4D97-AF65-F5344CB8AC3E}">
        <p14:creationId xmlns:p14="http://schemas.microsoft.com/office/powerpoint/2010/main" val="3711723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Calcular la resistencia de un Led</a:t>
            </a:r>
          </a:p>
        </p:txBody>
      </p:sp>
      <mc:AlternateContent xmlns:mc="http://schemas.openxmlformats.org/markup-compatibility/2006" xmlns:a14="http://schemas.microsoft.com/office/drawing/2010/main">
        <mc:Choice Requires="a14">
          <p:sp>
            <p:nvSpPr>
              <p:cNvPr id="8" name="Marcador de contenido 7"/>
              <p:cNvSpPr>
                <a:spLocks noGrp="1"/>
              </p:cNvSpPr>
              <p:nvPr>
                <p:ph idx="1"/>
              </p:nvPr>
            </p:nvSpPr>
            <p:spPr/>
            <p:txBody>
              <a:bodyPr>
                <a:normAutofit/>
              </a:bodyPr>
              <a:lstStyle/>
              <a:p>
                <a:r>
                  <a:rPr lang="es-419" sz="1800" dirty="0"/>
                  <a:t>Veamos un ejemplo donde usaremos una fuente de 12v, un led Blanco Brillante y lo calcularemos con 10mA (0.01A) de consumo.</a:t>
                </a:r>
              </a:p>
              <a:p>
                <a14:m>
                  <m:oMath xmlns:m="http://schemas.openxmlformats.org/officeDocument/2006/math">
                    <m:f>
                      <m:fPr>
                        <m:ctrlPr>
                          <a:rPr lang="es-419" sz="1800" b="0" i="1" dirty="0" smtClean="0">
                            <a:latin typeface="Cambria Math" panose="02040503050406030204" pitchFamily="18" charset="0"/>
                          </a:rPr>
                        </m:ctrlPr>
                      </m:fPr>
                      <m:num>
                        <m:r>
                          <a:rPr lang="es-419" sz="1800" b="0" i="1" dirty="0" smtClean="0">
                            <a:latin typeface="Cambria Math" panose="02040503050406030204" pitchFamily="18" charset="0"/>
                          </a:rPr>
                          <m:t>12</m:t>
                        </m:r>
                        <m:r>
                          <a:rPr lang="es-419" sz="1800" i="1" dirty="0" smtClean="0">
                            <a:latin typeface="Cambria Math" panose="02040503050406030204" pitchFamily="18" charset="0"/>
                          </a:rPr>
                          <m:t> −</m:t>
                        </m:r>
                        <m:r>
                          <a:rPr lang="es-419" sz="1800" b="0" i="1" dirty="0" smtClean="0">
                            <a:latin typeface="Cambria Math" panose="02040503050406030204" pitchFamily="18" charset="0"/>
                          </a:rPr>
                          <m:t>3.4</m:t>
                        </m:r>
                      </m:num>
                      <m:den>
                        <m:r>
                          <a:rPr lang="es-419" sz="1800" b="0" i="1" dirty="0" smtClean="0">
                            <a:latin typeface="Cambria Math" panose="02040503050406030204" pitchFamily="18" charset="0"/>
                          </a:rPr>
                          <m:t>0.01</m:t>
                        </m:r>
                        <m:r>
                          <a:rPr lang="es-419" sz="1800" b="0" i="1" dirty="0" smtClean="0">
                            <a:latin typeface="Cambria Math" panose="02040503050406030204" pitchFamily="18" charset="0"/>
                          </a:rPr>
                          <m:t>𝐴</m:t>
                        </m:r>
                      </m:den>
                    </m:f>
                  </m:oMath>
                </a14:m>
                <a:r>
                  <a:rPr lang="es-419" sz="1800" b="0" dirty="0"/>
                  <a:t> = </a:t>
                </a:r>
                <a:r>
                  <a:rPr lang="es-419" sz="1800" b="1" dirty="0"/>
                  <a:t>860 Ohm</a:t>
                </a:r>
              </a:p>
              <a:p>
                <a:r>
                  <a:rPr lang="es-419" sz="1800" dirty="0"/>
                  <a:t>Ahora calcularemos la potencia disipada por la resistencia</a:t>
                </a:r>
                <a:r>
                  <a:rPr lang="es-419" sz="1800" b="1" dirty="0"/>
                  <a:t>:</a:t>
                </a:r>
              </a:p>
              <a:p>
                <a14:m>
                  <m:oMath xmlns:m="http://schemas.openxmlformats.org/officeDocument/2006/math">
                    <m:r>
                      <a:rPr lang="es-419" sz="1800" i="1">
                        <a:latin typeface="Cambria Math" panose="02040503050406030204" pitchFamily="18" charset="0"/>
                      </a:rPr>
                      <m:t>𝑃</m:t>
                    </m:r>
                    <m:r>
                      <a:rPr lang="es-419" sz="1800" i="1">
                        <a:latin typeface="Cambria Math" panose="02040503050406030204" pitchFamily="18" charset="0"/>
                      </a:rPr>
                      <m:t>=</m:t>
                    </m:r>
                    <m:d>
                      <m:dPr>
                        <m:ctrlPr>
                          <a:rPr lang="es-419" sz="1800" b="0" i="1" smtClean="0">
                            <a:latin typeface="Cambria Math" panose="02040503050406030204" pitchFamily="18" charset="0"/>
                          </a:rPr>
                        </m:ctrlPr>
                      </m:dPr>
                      <m:e>
                        <m:r>
                          <a:rPr lang="es-419" sz="1800" b="0" i="1" smtClean="0">
                            <a:latin typeface="Cambria Math" panose="02040503050406030204" pitchFamily="18" charset="0"/>
                          </a:rPr>
                          <m:t>12</m:t>
                        </m:r>
                        <m:r>
                          <a:rPr lang="es-419" sz="1800" i="1">
                            <a:latin typeface="Cambria Math" panose="02040503050406030204" pitchFamily="18" charset="0"/>
                          </a:rPr>
                          <m:t>−</m:t>
                        </m:r>
                        <m:r>
                          <a:rPr lang="es-419" sz="1800" b="0" i="1" smtClean="0">
                            <a:latin typeface="Cambria Math" panose="02040503050406030204" pitchFamily="18" charset="0"/>
                          </a:rPr>
                          <m:t>3.4</m:t>
                        </m:r>
                      </m:e>
                    </m:d>
                    <m:r>
                      <a:rPr lang="es-419" sz="1800" i="1">
                        <a:latin typeface="Cambria Math" panose="02040503050406030204" pitchFamily="18" charset="0"/>
                      </a:rPr>
                      <m:t>∗</m:t>
                    </m:r>
                    <m:r>
                      <a:rPr lang="es-419" sz="1800" b="0" i="1" smtClean="0">
                        <a:latin typeface="Cambria Math" panose="02040503050406030204" pitchFamily="18" charset="0"/>
                      </a:rPr>
                      <m:t>0.01</m:t>
                    </m:r>
                    <m:r>
                      <a:rPr lang="es-419" sz="1800" i="1">
                        <a:latin typeface="Cambria Math" panose="02040503050406030204" pitchFamily="18" charset="0"/>
                      </a:rPr>
                      <m:t>=</m:t>
                    </m:r>
                    <m:r>
                      <a:rPr lang="es-419" sz="1800" b="1" i="1" smtClean="0">
                        <a:latin typeface="Cambria Math" panose="02040503050406030204" pitchFamily="18" charset="0"/>
                      </a:rPr>
                      <m:t>𝟎</m:t>
                    </m:r>
                    <m:r>
                      <a:rPr lang="es-419" sz="1800" b="1" i="1" smtClean="0">
                        <a:latin typeface="Cambria Math" panose="02040503050406030204" pitchFamily="18" charset="0"/>
                      </a:rPr>
                      <m:t>.</m:t>
                    </m:r>
                    <m:r>
                      <a:rPr lang="es-419" sz="1800" b="1" i="1" smtClean="0">
                        <a:latin typeface="Cambria Math" panose="02040503050406030204" pitchFamily="18" charset="0"/>
                      </a:rPr>
                      <m:t>𝟎𝟖𝟔</m:t>
                    </m:r>
                    <m:r>
                      <a:rPr lang="es-419" sz="1800" b="1" i="1" smtClean="0">
                        <a:latin typeface="Cambria Math" panose="02040503050406030204" pitchFamily="18" charset="0"/>
                      </a:rPr>
                      <m:t>𝑾</m:t>
                    </m:r>
                    <m:r>
                      <a:rPr lang="es-419" sz="1800" b="1" i="1" smtClean="0">
                        <a:latin typeface="Cambria Math" panose="02040503050406030204" pitchFamily="18" charset="0"/>
                      </a:rPr>
                      <m:t>=</m:t>
                    </m:r>
                    <m:r>
                      <a:rPr lang="es-419" sz="1800" b="1" i="1" smtClean="0">
                        <a:latin typeface="Cambria Math" panose="02040503050406030204" pitchFamily="18" charset="0"/>
                      </a:rPr>
                      <m:t>𝟖𝟔</m:t>
                    </m:r>
                    <m:r>
                      <a:rPr lang="es-419" sz="1800" b="1" i="1" smtClean="0">
                        <a:latin typeface="Cambria Math" panose="02040503050406030204" pitchFamily="18" charset="0"/>
                      </a:rPr>
                      <m:t>𝒎𝑾</m:t>
                    </m:r>
                  </m:oMath>
                </a14:m>
                <a:endParaRPr lang="es-419" dirty="0"/>
              </a:p>
              <a:p>
                <a:r>
                  <a:rPr lang="es-419" dirty="0"/>
                  <a:t>Nota: Hay veces que no se venden las resistencia calculadas, en ese caso, se deberá aproximar a la estándar mas cercana, en este caso, se debe aproximar a 1k Ohm con 1/8 de Watt pero para asegurar aun mas el circuito, lo subiremos a un ¼ Watt (este ultimo cambio, no causara problemas con los cálculos, ya que es el máximo de potencia soportada por la resistencia).</a:t>
                </a:r>
              </a:p>
              <a:p>
                <a:endParaRPr lang="es-419" dirty="0"/>
              </a:p>
            </p:txBody>
          </p:sp>
        </mc:Choice>
        <mc:Fallback xmlns="">
          <p:sp>
            <p:nvSpPr>
              <p:cNvPr id="8" name="Marcador de contenido 7"/>
              <p:cNvSpPr>
                <a:spLocks noGrp="1" noRot="1" noChangeAspect="1" noMove="1" noResize="1" noEditPoints="1" noAdjustHandles="1" noChangeArrowheads="1" noChangeShapeType="1" noTextEdit="1"/>
              </p:cNvSpPr>
              <p:nvPr>
                <p:ph idx="1"/>
              </p:nvPr>
            </p:nvSpPr>
            <p:spPr>
              <a:blipFill>
                <a:blip r:embed="rId2"/>
                <a:stretch>
                  <a:fillRect l="-1003" t="-1364" r="-564"/>
                </a:stretch>
              </a:blipFill>
            </p:spPr>
            <p:txBody>
              <a:bodyPr/>
              <a:lstStyle/>
              <a:p>
                <a:r>
                  <a:rPr lang="es-419">
                    <a:noFill/>
                  </a:rPr>
                  <a:t> </a:t>
                </a:r>
              </a:p>
            </p:txBody>
          </p:sp>
        </mc:Fallback>
      </mc:AlternateContent>
    </p:spTree>
    <p:extLst>
      <p:ext uri="{BB962C8B-B14F-4D97-AF65-F5344CB8AC3E}">
        <p14:creationId xmlns:p14="http://schemas.microsoft.com/office/powerpoint/2010/main" val="217200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Condensadores</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419" dirty="0"/>
                  <a:t>Es un componente electrónico capas de almacenar energía (similar a una pila) y entregarla cuando se le solicite. </a:t>
                </a:r>
                <a:r>
                  <a:rPr lang="es-419" u="sng" dirty="0"/>
                  <a:t>S</a:t>
                </a:r>
                <a:r>
                  <a:rPr lang="es-419" dirty="0"/>
                  <a:t>uelen almacenar poca carga eléctrica, por este motivo se dice que son “similares a una pila”, ya que no sirven para alimentar un circuito por un largo periodo de tiempo, la unidad de medición de un condensador es el faradio, con unidades típicas como el microfaradio (</a:t>
                </a:r>
                <a14:m>
                  <m:oMath xmlns:m="http://schemas.openxmlformats.org/officeDocument/2006/math">
                    <m:sSup>
                      <m:sSupPr>
                        <m:ctrlPr>
                          <a:rPr lang="es-419" b="0" i="1" smtClean="0">
                            <a:latin typeface="Cambria Math" panose="02040503050406030204" pitchFamily="18" charset="0"/>
                          </a:rPr>
                        </m:ctrlPr>
                      </m:sSupPr>
                      <m:e>
                        <m:r>
                          <a:rPr lang="es-419" b="0" i="1" smtClean="0">
                            <a:latin typeface="Cambria Math" panose="02040503050406030204" pitchFamily="18" charset="0"/>
                          </a:rPr>
                          <m:t>10</m:t>
                        </m:r>
                      </m:e>
                      <m:sup>
                        <m:r>
                          <a:rPr lang="es-419" b="0" i="1" smtClean="0">
                            <a:latin typeface="Cambria Math" panose="02040503050406030204" pitchFamily="18" charset="0"/>
                          </a:rPr>
                          <m:t>−6</m:t>
                        </m:r>
                      </m:sup>
                    </m:sSup>
                  </m:oMath>
                </a14:m>
                <a:r>
                  <a:rPr lang="es-419" dirty="0"/>
                  <a:t>), nano faradio (</a:t>
                </a:r>
                <a14:m>
                  <m:oMath xmlns:m="http://schemas.openxmlformats.org/officeDocument/2006/math">
                    <m:sSup>
                      <m:sSupPr>
                        <m:ctrlPr>
                          <a:rPr lang="es-419" i="1">
                            <a:latin typeface="Cambria Math" panose="02040503050406030204" pitchFamily="18" charset="0"/>
                          </a:rPr>
                        </m:ctrlPr>
                      </m:sSupPr>
                      <m:e>
                        <m:r>
                          <a:rPr lang="es-419" i="1">
                            <a:latin typeface="Cambria Math" panose="02040503050406030204" pitchFamily="18" charset="0"/>
                          </a:rPr>
                          <m:t>10</m:t>
                        </m:r>
                      </m:e>
                      <m:sup>
                        <m:r>
                          <a:rPr lang="es-419" i="1">
                            <a:latin typeface="Cambria Math" panose="02040503050406030204" pitchFamily="18" charset="0"/>
                          </a:rPr>
                          <m:t>−</m:t>
                        </m:r>
                        <m:r>
                          <a:rPr lang="es-419" b="0" i="1" smtClean="0">
                            <a:latin typeface="Cambria Math" panose="02040503050406030204" pitchFamily="18" charset="0"/>
                          </a:rPr>
                          <m:t>9</m:t>
                        </m:r>
                      </m:sup>
                    </m:sSup>
                  </m:oMath>
                </a14:m>
                <a:r>
                  <a:rPr lang="es-419" dirty="0"/>
                  <a:t>) y el picofaradio (</a:t>
                </a:r>
                <a14:m>
                  <m:oMath xmlns:m="http://schemas.openxmlformats.org/officeDocument/2006/math">
                    <m:sSup>
                      <m:sSupPr>
                        <m:ctrlPr>
                          <a:rPr lang="es-419" i="1">
                            <a:latin typeface="Cambria Math" panose="02040503050406030204" pitchFamily="18" charset="0"/>
                          </a:rPr>
                        </m:ctrlPr>
                      </m:sSupPr>
                      <m:e>
                        <m:r>
                          <a:rPr lang="es-419" i="1">
                            <a:latin typeface="Cambria Math" panose="02040503050406030204" pitchFamily="18" charset="0"/>
                          </a:rPr>
                          <m:t>10</m:t>
                        </m:r>
                      </m:e>
                      <m:sup>
                        <m:r>
                          <a:rPr lang="es-419" i="1">
                            <a:latin typeface="Cambria Math" panose="02040503050406030204" pitchFamily="18" charset="0"/>
                          </a:rPr>
                          <m:t>−</m:t>
                        </m:r>
                        <m:r>
                          <a:rPr lang="es-419" b="0" i="1" smtClean="0">
                            <a:latin typeface="Cambria Math" panose="02040503050406030204" pitchFamily="18" charset="0"/>
                          </a:rPr>
                          <m:t>12</m:t>
                        </m:r>
                      </m:sup>
                    </m:sSup>
                  </m:oMath>
                </a14:m>
                <a:r>
                  <a:rPr lang="es-419" dirty="0"/>
                  <a:t>). Además, cada condensador soporta un máximo de voltaje entre sus terminales.</a:t>
                </a:r>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313" t="-1818" r="-1881"/>
                </a:stretch>
              </a:blipFill>
            </p:spPr>
            <p:txBody>
              <a:bodyPr/>
              <a:lstStyle/>
              <a:p>
                <a:r>
                  <a:rPr lang="es-419">
                    <a:noFill/>
                  </a:rPr>
                  <a:t> </a:t>
                </a:r>
              </a:p>
            </p:txBody>
          </p:sp>
        </mc:Fallback>
      </mc:AlternateContent>
      <p:pic>
        <p:nvPicPr>
          <p:cNvPr id="6" name="Imagen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20195" y="4297680"/>
            <a:ext cx="3244363" cy="2328365"/>
          </a:xfrm>
          <a:prstGeom prst="rect">
            <a:avLst/>
          </a:prstGeom>
        </p:spPr>
      </p:pic>
    </p:spTree>
    <p:extLst>
      <p:ext uri="{BB962C8B-B14F-4D97-AF65-F5344CB8AC3E}">
        <p14:creationId xmlns:p14="http://schemas.microsoft.com/office/powerpoint/2010/main" val="2966165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Suma Condensadores en Serie/Paralelo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419" dirty="0"/>
                  <a:t>La suma de los condensadores es al contrario de las resistencias.</a:t>
                </a:r>
              </a:p>
              <a:p>
                <a:r>
                  <a:rPr lang="es-419" dirty="0"/>
                  <a:t>Suma en Serie:</a:t>
                </a:r>
              </a:p>
              <a:p>
                <a14:m>
                  <m:oMath xmlns:m="http://schemas.openxmlformats.org/officeDocument/2006/math">
                    <m:r>
                      <m:rPr>
                        <m:nor/>
                      </m:rPr>
                      <a:rPr lang="en-US"/>
                      <m:t>1/</m:t>
                    </m:r>
                    <m:r>
                      <m:rPr>
                        <m:nor/>
                      </m:rPr>
                      <a:rPr lang="en-US"/>
                      <m:t>CT</m:t>
                    </m:r>
                    <m:r>
                      <m:rPr>
                        <m:nor/>
                      </m:rPr>
                      <a:rPr lang="en-US"/>
                      <m:t> = 1/</m:t>
                    </m:r>
                    <m:r>
                      <m:rPr>
                        <m:nor/>
                      </m:rPr>
                      <a:rPr lang="en-US"/>
                      <m:t>C</m:t>
                    </m:r>
                    <m:r>
                      <m:rPr>
                        <m:nor/>
                      </m:rPr>
                      <a:rPr lang="en-US"/>
                      <m:t>1 + 1/</m:t>
                    </m:r>
                    <m:r>
                      <m:rPr>
                        <m:nor/>
                      </m:rPr>
                      <a:rPr lang="en-US"/>
                      <m:t>C</m:t>
                    </m:r>
                    <m:r>
                      <m:rPr>
                        <m:nor/>
                      </m:rPr>
                      <a:rPr lang="en-US"/>
                      <m:t>2 + 1/</m:t>
                    </m:r>
                    <m:r>
                      <m:rPr>
                        <m:nor/>
                      </m:rPr>
                      <a:rPr lang="en-US"/>
                      <m:t>C</m:t>
                    </m:r>
                    <m:r>
                      <m:rPr>
                        <m:nor/>
                      </m:rPr>
                      <a:rPr lang="en-US"/>
                      <m:t>3</m:t>
                    </m:r>
                  </m:oMath>
                </a14:m>
                <a:endParaRPr lang="es-419" i="1" dirty="0"/>
              </a:p>
              <a:p>
                <a:endParaRPr lang="es-419" i="1" dirty="0"/>
              </a:p>
              <a:p>
                <a:r>
                  <a:rPr lang="es-419" dirty="0"/>
                  <a:t>Suma en Paralelo:</a:t>
                </a:r>
              </a:p>
              <a:p>
                <a14:m>
                  <m:oMath xmlns:m="http://schemas.openxmlformats.org/officeDocument/2006/math">
                    <m:r>
                      <m:rPr>
                        <m:nor/>
                      </m:rPr>
                      <a:rPr lang="es-419" dirty="0"/>
                      <m:t>CT</m:t>
                    </m:r>
                    <m:r>
                      <m:rPr>
                        <m:nor/>
                      </m:rPr>
                      <a:rPr lang="es-419" dirty="0"/>
                      <m:t> = </m:t>
                    </m:r>
                    <m:r>
                      <m:rPr>
                        <m:nor/>
                      </m:rPr>
                      <a:rPr lang="es-419" dirty="0"/>
                      <m:t>C</m:t>
                    </m:r>
                    <m:r>
                      <m:rPr>
                        <m:nor/>
                      </m:rPr>
                      <a:rPr lang="es-419" dirty="0"/>
                      <m:t>1 + </m:t>
                    </m:r>
                    <m:r>
                      <m:rPr>
                        <m:nor/>
                      </m:rPr>
                      <a:rPr lang="es-419" dirty="0"/>
                      <m:t>C</m:t>
                    </m:r>
                    <m:r>
                      <m:rPr>
                        <m:nor/>
                      </m:rPr>
                      <a:rPr lang="es-419" dirty="0"/>
                      <m:t>2 + </m:t>
                    </m:r>
                    <m:r>
                      <m:rPr>
                        <m:nor/>
                      </m:rPr>
                      <a:rPr lang="es-419" dirty="0"/>
                      <m:t>C</m:t>
                    </m:r>
                    <m:r>
                      <m:rPr>
                        <m:nor/>
                      </m:rPr>
                      <a:rPr lang="es-419" dirty="0"/>
                      <m:t>3</m:t>
                    </m:r>
                  </m:oMath>
                </a14:m>
                <a:endParaRPr lang="es-419" dirty="0"/>
              </a:p>
              <a:p>
                <a:endParaRPr lang="es-419" dirty="0"/>
              </a:p>
              <a:p>
                <a:endParaRPr lang="es-419"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313" t="-1818"/>
                </a:stretch>
              </a:blipFill>
            </p:spPr>
            <p:txBody>
              <a:bodyPr/>
              <a:lstStyle/>
              <a:p>
                <a:r>
                  <a:rPr lang="es-419">
                    <a:noFill/>
                  </a:rPr>
                  <a:t> </a:t>
                </a:r>
              </a:p>
            </p:txBody>
          </p:sp>
        </mc:Fallback>
      </mc:AlternateContent>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5932" y="2622466"/>
            <a:ext cx="4267200" cy="1781175"/>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5957" y="4693201"/>
            <a:ext cx="3867150" cy="1952625"/>
          </a:xfrm>
          <a:prstGeom prst="rect">
            <a:avLst/>
          </a:prstGeom>
        </p:spPr>
      </p:pic>
    </p:spTree>
    <p:extLst>
      <p:ext uri="{BB962C8B-B14F-4D97-AF65-F5344CB8AC3E}">
        <p14:creationId xmlns:p14="http://schemas.microsoft.com/office/powerpoint/2010/main" val="4249437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Transistores</a:t>
            </a:r>
          </a:p>
        </p:txBody>
      </p:sp>
      <p:sp>
        <p:nvSpPr>
          <p:cNvPr id="3" name="Marcador de contenido 2"/>
          <p:cNvSpPr>
            <a:spLocks noGrp="1"/>
          </p:cNvSpPr>
          <p:nvPr>
            <p:ph idx="1"/>
          </p:nvPr>
        </p:nvSpPr>
        <p:spPr/>
        <p:txBody>
          <a:bodyPr/>
          <a:lstStyle/>
          <a:p>
            <a:r>
              <a:rPr lang="es-419" dirty="0"/>
              <a:t>El transistor es un dispositivo electrónico semiconductor utilizado para entregar una señal de salida en respuesta a una señal de entrada. Cumple funciones de amplificador, oscilador, conmutador o rectificador.</a:t>
            </a:r>
          </a:p>
          <a:p>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166" y="3316745"/>
            <a:ext cx="4362603" cy="3193783"/>
          </a:xfrm>
          <a:prstGeom prst="rect">
            <a:avLst/>
          </a:prstGeom>
        </p:spPr>
      </p:pic>
    </p:spTree>
    <p:extLst>
      <p:ext uri="{BB962C8B-B14F-4D97-AF65-F5344CB8AC3E}">
        <p14:creationId xmlns:p14="http://schemas.microsoft.com/office/powerpoint/2010/main" val="359376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Transistor como interruptor</a:t>
            </a:r>
          </a:p>
        </p:txBody>
      </p:sp>
      <p:sp>
        <p:nvSpPr>
          <p:cNvPr id="3" name="Marcador de contenido 2"/>
          <p:cNvSpPr>
            <a:spLocks noGrp="1"/>
          </p:cNvSpPr>
          <p:nvPr>
            <p:ph idx="1"/>
          </p:nvPr>
        </p:nvSpPr>
        <p:spPr/>
        <p:txBody>
          <a:bodyPr/>
          <a:lstStyle/>
          <a:p>
            <a:r>
              <a:rPr lang="es-419" dirty="0"/>
              <a:t>Una de las funciones del transistor es trabajar como un interruptor accionado por una corriente pequeña, deja pasar corrientes de mayor nivel, útil para accionar un motor de 12 volt, con tan solo 5v (de Arduino)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9739" y="3554078"/>
            <a:ext cx="3680661" cy="3054949"/>
          </a:xfrm>
          <a:prstGeom prst="rect">
            <a:avLst/>
          </a:prstGeom>
        </p:spPr>
      </p:pic>
    </p:spTree>
    <p:extLst>
      <p:ext uri="{BB962C8B-B14F-4D97-AF65-F5344CB8AC3E}">
        <p14:creationId xmlns:p14="http://schemas.microsoft.com/office/powerpoint/2010/main" val="3861633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Transistor como interruptor</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419" dirty="0"/>
                  <a:t>Un ejemplo de lo mencionado anteriormente en el siguiente calculo :</a:t>
                </a:r>
              </a:p>
              <a:p>
                <a14:m>
                  <m:oMath xmlns:m="http://schemas.openxmlformats.org/officeDocument/2006/math">
                    <m:f>
                      <m:fPr>
                        <m:ctrlPr>
                          <a:rPr lang="es-419" b="0" i="1" smtClean="0">
                            <a:latin typeface="Cambria Math" panose="02040503050406030204" pitchFamily="18" charset="0"/>
                          </a:rPr>
                        </m:ctrlPr>
                      </m:fPr>
                      <m:num>
                        <m:r>
                          <a:rPr lang="es-419" b="0" i="1" smtClean="0">
                            <a:latin typeface="Cambria Math" panose="02040503050406030204" pitchFamily="18" charset="0"/>
                          </a:rPr>
                          <m:t>𝑉𝑏𝑒</m:t>
                        </m:r>
                        <m:r>
                          <a:rPr lang="es-419" b="0" i="1" smtClean="0">
                            <a:latin typeface="Cambria Math" panose="02040503050406030204" pitchFamily="18" charset="0"/>
                          </a:rPr>
                          <m:t> −0.7</m:t>
                        </m:r>
                      </m:num>
                      <m:den>
                        <m:f>
                          <m:fPr>
                            <m:ctrlPr>
                              <a:rPr lang="es-419" b="0" i="1" smtClean="0">
                                <a:latin typeface="Cambria Math" panose="02040503050406030204" pitchFamily="18" charset="0"/>
                              </a:rPr>
                            </m:ctrlPr>
                          </m:fPr>
                          <m:num>
                            <m:r>
                              <a:rPr lang="es-419" b="0" i="1" smtClean="0">
                                <a:latin typeface="Cambria Math" panose="02040503050406030204" pitchFamily="18" charset="0"/>
                              </a:rPr>
                              <m:t>𝐼</m:t>
                            </m:r>
                          </m:num>
                          <m:den>
                            <m:r>
                              <a:rPr lang="es-419" b="0" i="1" smtClean="0">
                                <a:latin typeface="Cambria Math" panose="02040503050406030204" pitchFamily="18" charset="0"/>
                              </a:rPr>
                              <m:t>h𝐹𝑒</m:t>
                            </m:r>
                          </m:den>
                        </m:f>
                      </m:den>
                    </m:f>
                    <m:r>
                      <a:rPr lang="es-419" b="0" i="1" smtClean="0">
                        <a:latin typeface="Cambria Math" panose="02040503050406030204" pitchFamily="18" charset="0"/>
                      </a:rPr>
                      <m:t>=</m:t>
                    </m:r>
                    <m:r>
                      <a:rPr lang="es-419" b="0" i="1" smtClean="0">
                        <a:latin typeface="Cambria Math" panose="02040503050406030204" pitchFamily="18" charset="0"/>
                      </a:rPr>
                      <m:t>𝑅</m:t>
                    </m:r>
                    <m:r>
                      <a:rPr lang="es-419" b="0" i="1" smtClean="0">
                        <a:latin typeface="Cambria Math" panose="02040503050406030204" pitchFamily="18" charset="0"/>
                      </a:rPr>
                      <m:t> </m:t>
                    </m:r>
                    <m:r>
                      <a:rPr lang="es-419" b="0" i="1" smtClean="0">
                        <a:latin typeface="Cambria Math" panose="02040503050406030204" pitchFamily="18" charset="0"/>
                      </a:rPr>
                      <m:t>𝑑𝑒</m:t>
                    </m:r>
                    <m:r>
                      <a:rPr lang="es-419" b="0" i="1" smtClean="0">
                        <a:latin typeface="Cambria Math" panose="02040503050406030204" pitchFamily="18" charset="0"/>
                      </a:rPr>
                      <m:t> </m:t>
                    </m:r>
                    <m:r>
                      <a:rPr lang="es-419" b="0" i="1" smtClean="0">
                        <a:latin typeface="Cambria Math" panose="02040503050406030204" pitchFamily="18" charset="0"/>
                      </a:rPr>
                      <m:t>𝑙𝑎</m:t>
                    </m:r>
                    <m:r>
                      <a:rPr lang="es-419" b="0" i="1" smtClean="0">
                        <a:latin typeface="Cambria Math" panose="02040503050406030204" pitchFamily="18" charset="0"/>
                      </a:rPr>
                      <m:t> </m:t>
                    </m:r>
                    <m:r>
                      <a:rPr lang="es-419" b="0" i="1" smtClean="0">
                        <a:latin typeface="Cambria Math" panose="02040503050406030204" pitchFamily="18" charset="0"/>
                      </a:rPr>
                      <m:t>𝑏𝑎𝑠𝑒</m:t>
                    </m:r>
                  </m:oMath>
                </a14:m>
                <a:endParaRPr lang="es-419" dirty="0"/>
              </a:p>
              <a:p>
                <a:r>
                  <a:rPr lang="es-419" dirty="0"/>
                  <a:t>Donde:</a:t>
                </a:r>
              </a:p>
              <a:p>
                <a:r>
                  <a:rPr lang="es-419" dirty="0" err="1"/>
                  <a:t>Vbe</a:t>
                </a:r>
                <a:r>
                  <a:rPr lang="es-419" dirty="0"/>
                  <a:t>= Voltaje </a:t>
                </a:r>
                <a:r>
                  <a:rPr lang="es-419" dirty="0" err="1"/>
                  <a:t>BaseEmisor</a:t>
                </a:r>
                <a:r>
                  <a:rPr lang="es-419" dirty="0"/>
                  <a:t>, es la tensión que permitirá la apertura o cierre del transistor, se le resta 0.7 porque es la caída de tensión típica entre base y emisor.</a:t>
                </a:r>
              </a:p>
              <a:p>
                <a:r>
                  <a:rPr lang="es-419" dirty="0"/>
                  <a:t>I = es la corriente del circuito que se quiere prender o apagar (en el caso anterior, un motor).</a:t>
                </a:r>
              </a:p>
              <a:p>
                <a:r>
                  <a:rPr lang="es-419" dirty="0" err="1"/>
                  <a:t>hFe</a:t>
                </a:r>
                <a:r>
                  <a:rPr lang="es-419" dirty="0"/>
                  <a:t>= es la ganancia de corriente (</a:t>
                </a:r>
                <a:r>
                  <a:rPr lang="es-419" dirty="0" err="1"/>
                  <a:t>current</a:t>
                </a:r>
                <a:r>
                  <a:rPr lang="es-419" dirty="0"/>
                  <a:t> </a:t>
                </a:r>
                <a:r>
                  <a:rPr lang="es-419" dirty="0" err="1"/>
                  <a:t>gain</a:t>
                </a:r>
                <a:r>
                  <a:rPr lang="es-419" dirty="0"/>
                  <a:t>, </a:t>
                </a:r>
                <a:r>
                  <a:rPr lang="el-GR" dirty="0">
                    <a:latin typeface="Times New Roman" panose="02020603050405020304" pitchFamily="18" charset="0"/>
                    <a:cs typeface="Times New Roman" panose="02020603050405020304" pitchFamily="18" charset="0"/>
                  </a:rPr>
                  <a:t>β</a:t>
                </a:r>
                <a:r>
                  <a:rPr lang="es-419" dirty="0"/>
                  <a:t>) que tiene el transistor (si hay varios, elegir la mas pequeña).</a:t>
                </a:r>
              </a:p>
              <a:p>
                <a:endParaRPr lang="es-419"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313" t="-1818" b="-1364"/>
                </a:stretch>
              </a:blipFill>
            </p:spPr>
            <p:txBody>
              <a:bodyPr/>
              <a:lstStyle/>
              <a:p>
                <a:r>
                  <a:rPr lang="es-419">
                    <a:noFill/>
                  </a:rPr>
                  <a:t> </a:t>
                </a:r>
              </a:p>
            </p:txBody>
          </p:sp>
        </mc:Fallback>
      </mc:AlternateContent>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b="13376"/>
          <a:stretch/>
        </p:blipFill>
        <p:spPr>
          <a:xfrm>
            <a:off x="4725500" y="2573472"/>
            <a:ext cx="1877523" cy="1400651"/>
          </a:xfrm>
          <a:prstGeom prst="rect">
            <a:avLst/>
          </a:prstGeom>
        </p:spPr>
      </p:pic>
    </p:spTree>
    <p:extLst>
      <p:ext uri="{BB962C8B-B14F-4D97-AF65-F5344CB8AC3E}">
        <p14:creationId xmlns:p14="http://schemas.microsoft.com/office/powerpoint/2010/main" val="1004725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Transistor como interruptor</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r>
                  <a:rPr lang="es-419" dirty="0"/>
                  <a:t>Usaremos los 5V de Arduino como ejemplo para accionar un circuito de 12v con 0.5A  de consumo.</a:t>
                </a:r>
              </a:p>
              <a:p>
                <a14:m>
                  <m:oMath xmlns:m="http://schemas.openxmlformats.org/officeDocument/2006/math">
                    <m:f>
                      <m:fPr>
                        <m:ctrlPr>
                          <a:rPr lang="es-419" i="1">
                            <a:latin typeface="Cambria Math" panose="02040503050406030204" pitchFamily="18" charset="0"/>
                          </a:rPr>
                        </m:ctrlPr>
                      </m:fPr>
                      <m:num>
                        <m:r>
                          <a:rPr lang="es-419" i="1">
                            <a:latin typeface="Cambria Math" panose="02040503050406030204" pitchFamily="18" charset="0"/>
                          </a:rPr>
                          <m:t>𝑉𝑏𝑒</m:t>
                        </m:r>
                        <m:r>
                          <a:rPr lang="es-419" i="1">
                            <a:latin typeface="Cambria Math" panose="02040503050406030204" pitchFamily="18" charset="0"/>
                          </a:rPr>
                          <m:t> −0.7</m:t>
                        </m:r>
                      </m:num>
                      <m:den>
                        <m:f>
                          <m:fPr>
                            <m:ctrlPr>
                              <a:rPr lang="es-419" i="1">
                                <a:latin typeface="Cambria Math" panose="02040503050406030204" pitchFamily="18" charset="0"/>
                              </a:rPr>
                            </m:ctrlPr>
                          </m:fPr>
                          <m:num>
                            <m:r>
                              <a:rPr lang="es-419" i="1">
                                <a:latin typeface="Cambria Math" panose="02040503050406030204" pitchFamily="18" charset="0"/>
                              </a:rPr>
                              <m:t>𝐼</m:t>
                            </m:r>
                          </m:num>
                          <m:den>
                            <m:r>
                              <a:rPr lang="es-419" i="1">
                                <a:latin typeface="Cambria Math" panose="02040503050406030204" pitchFamily="18" charset="0"/>
                              </a:rPr>
                              <m:t>h𝐹𝑒</m:t>
                            </m:r>
                          </m:den>
                        </m:f>
                      </m:den>
                    </m:f>
                    <m:r>
                      <a:rPr lang="es-419" b="0" i="1" smtClean="0">
                        <a:latin typeface="Cambria Math" panose="02040503050406030204" pitchFamily="18" charset="0"/>
                      </a:rPr>
                      <m:t>=</m:t>
                    </m:r>
                    <m:f>
                      <m:fPr>
                        <m:ctrlPr>
                          <a:rPr lang="es-419" b="0" i="1" smtClean="0">
                            <a:latin typeface="Cambria Math" panose="02040503050406030204" pitchFamily="18" charset="0"/>
                          </a:rPr>
                        </m:ctrlPr>
                      </m:fPr>
                      <m:num>
                        <m:r>
                          <a:rPr lang="es-419" b="0" i="1" smtClean="0">
                            <a:latin typeface="Cambria Math" panose="02040503050406030204" pitchFamily="18" charset="0"/>
                          </a:rPr>
                          <m:t>5 −0.7</m:t>
                        </m:r>
                      </m:num>
                      <m:den>
                        <m:f>
                          <m:fPr>
                            <m:ctrlPr>
                              <a:rPr lang="es-419" b="0" i="1" smtClean="0">
                                <a:latin typeface="Cambria Math" panose="02040503050406030204" pitchFamily="18" charset="0"/>
                              </a:rPr>
                            </m:ctrlPr>
                          </m:fPr>
                          <m:num>
                            <m:r>
                              <a:rPr lang="es-419" b="0" i="1" smtClean="0">
                                <a:latin typeface="Cambria Math" panose="02040503050406030204" pitchFamily="18" charset="0"/>
                              </a:rPr>
                              <m:t>0.5</m:t>
                            </m:r>
                            <m:r>
                              <a:rPr lang="es-419" b="0" i="1" smtClean="0">
                                <a:latin typeface="Cambria Math" panose="02040503050406030204" pitchFamily="18" charset="0"/>
                              </a:rPr>
                              <m:t>𝐴</m:t>
                            </m:r>
                          </m:num>
                          <m:den>
                            <m:r>
                              <a:rPr lang="es-419" b="0" i="1" smtClean="0">
                                <a:latin typeface="Cambria Math" panose="02040503050406030204" pitchFamily="18" charset="0"/>
                              </a:rPr>
                              <m:t>50</m:t>
                            </m:r>
                          </m:den>
                        </m:f>
                      </m:den>
                    </m:f>
                    <m:r>
                      <a:rPr lang="es-419" b="0" i="1" smtClean="0">
                        <a:latin typeface="Cambria Math" panose="02040503050406030204" pitchFamily="18" charset="0"/>
                      </a:rPr>
                      <m:t>=</m:t>
                    </m:r>
                    <m:f>
                      <m:fPr>
                        <m:ctrlPr>
                          <a:rPr lang="es-419" i="1">
                            <a:latin typeface="Cambria Math" panose="02040503050406030204" pitchFamily="18" charset="0"/>
                          </a:rPr>
                        </m:ctrlPr>
                      </m:fPr>
                      <m:num>
                        <m:r>
                          <a:rPr lang="es-419" b="0" i="1" smtClean="0">
                            <a:latin typeface="Cambria Math" panose="02040503050406030204" pitchFamily="18" charset="0"/>
                          </a:rPr>
                          <m:t>4.3</m:t>
                        </m:r>
                      </m:num>
                      <m:den>
                        <m:r>
                          <a:rPr lang="es-419" b="0" i="1" smtClean="0">
                            <a:latin typeface="Cambria Math" panose="02040503050406030204" pitchFamily="18" charset="0"/>
                          </a:rPr>
                          <m:t>0.01</m:t>
                        </m:r>
                      </m:den>
                    </m:f>
                    <m:r>
                      <a:rPr lang="es-419" b="0" i="1" smtClean="0">
                        <a:latin typeface="Cambria Math" panose="02040503050406030204" pitchFamily="18" charset="0"/>
                      </a:rPr>
                      <m:t>=</m:t>
                    </m:r>
                    <m:r>
                      <a:rPr lang="es-419" b="0" i="1" smtClean="0">
                        <a:latin typeface="Cambria Math" panose="02040503050406030204" pitchFamily="18" charset="0"/>
                      </a:rPr>
                      <m:t>𝑅</m:t>
                    </m:r>
                    <m:r>
                      <a:rPr lang="es-419" b="0" i="1" smtClean="0">
                        <a:latin typeface="Cambria Math" panose="02040503050406030204" pitchFamily="18" charset="0"/>
                      </a:rPr>
                      <m:t>1 430</m:t>
                    </m:r>
                    <m:r>
                      <a:rPr lang="es-419" b="0" i="1" smtClean="0">
                        <a:latin typeface="Cambria Math" panose="02040503050406030204" pitchFamily="18" charset="0"/>
                      </a:rPr>
                      <m:t>𝑜h𝑚</m:t>
                    </m:r>
                  </m:oMath>
                </a14:m>
                <a:endParaRPr lang="es-419" dirty="0"/>
              </a:p>
              <a:p>
                <a:endParaRPr lang="es-419" dirty="0"/>
              </a:p>
              <a:p>
                <a:endParaRPr lang="es-419"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313" t="-1818" r="-2759"/>
                </a:stretch>
              </a:blipFill>
            </p:spPr>
            <p:txBody>
              <a:bodyPr/>
              <a:lstStyle/>
              <a:p>
                <a:r>
                  <a:rPr lang="es-419">
                    <a:noFill/>
                  </a:rPr>
                  <a:t> </a:t>
                </a:r>
              </a:p>
            </p:txBody>
          </p:sp>
        </mc:Fallback>
      </mc:AlternateContent>
      <p:pic>
        <p:nvPicPr>
          <p:cNvPr id="6" name="Imagen 5"/>
          <p:cNvPicPr>
            <a:picLocks noChangeAspect="1"/>
          </p:cNvPicPr>
          <p:nvPr/>
        </p:nvPicPr>
        <p:blipFill>
          <a:blip r:embed="rId3"/>
          <a:stretch>
            <a:fillRect/>
          </a:stretch>
        </p:blipFill>
        <p:spPr>
          <a:xfrm>
            <a:off x="5884164" y="2861310"/>
            <a:ext cx="3629025" cy="3448050"/>
          </a:xfrm>
          <a:prstGeom prst="rect">
            <a:avLst/>
          </a:prstGeom>
        </p:spPr>
      </p:pic>
    </p:spTree>
    <p:extLst>
      <p:ext uri="{BB962C8B-B14F-4D97-AF65-F5344CB8AC3E}">
        <p14:creationId xmlns:p14="http://schemas.microsoft.com/office/powerpoint/2010/main" val="108762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Tipos de Corriente Eléctrica</a:t>
            </a:r>
          </a:p>
        </p:txBody>
      </p:sp>
      <p:sp>
        <p:nvSpPr>
          <p:cNvPr id="3" name="Marcador de contenido 2"/>
          <p:cNvSpPr>
            <a:spLocks noGrp="1"/>
          </p:cNvSpPr>
          <p:nvPr>
            <p:ph idx="1"/>
          </p:nvPr>
        </p:nvSpPr>
        <p:spPr/>
        <p:txBody>
          <a:bodyPr/>
          <a:lstStyle/>
          <a:p>
            <a:r>
              <a:rPr lang="es-419" dirty="0"/>
              <a:t>Hay que distinguir dos tipos fundamentales de circuitos cuando hablamos de magnitudes como el voltaje o la intensidad: los circuitos de corriente continua (o circuitos DC, del inglés “</a:t>
            </a:r>
            <a:r>
              <a:rPr lang="es-419" dirty="0" err="1"/>
              <a:t>Direct</a:t>
            </a:r>
            <a:r>
              <a:rPr lang="es-419" dirty="0"/>
              <a:t> </a:t>
            </a:r>
            <a:r>
              <a:rPr lang="es-419" dirty="0" err="1"/>
              <a:t>Current</a:t>
            </a:r>
            <a:r>
              <a:rPr lang="es-419" dirty="0"/>
              <a:t>”) y los circuitos de corriente alterna (o circuitos AC, del inglés “</a:t>
            </a:r>
            <a:r>
              <a:rPr lang="es-419" dirty="0" err="1"/>
              <a:t>Alternating</a:t>
            </a:r>
            <a:r>
              <a:rPr lang="es-419" dirty="0"/>
              <a:t> </a:t>
            </a:r>
            <a:r>
              <a:rPr lang="es-419" dirty="0" err="1"/>
              <a:t>Current</a:t>
            </a:r>
            <a:r>
              <a:rPr lang="es-419" dirty="0"/>
              <a:t>”).</a:t>
            </a:r>
          </a:p>
        </p:txBody>
      </p:sp>
    </p:spTree>
    <p:extLst>
      <p:ext uri="{BB962C8B-B14F-4D97-AF65-F5344CB8AC3E}">
        <p14:creationId xmlns:p14="http://schemas.microsoft.com/office/powerpoint/2010/main" val="3662782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Pulsadores</a:t>
            </a:r>
          </a:p>
        </p:txBody>
      </p:sp>
      <p:sp>
        <p:nvSpPr>
          <p:cNvPr id="3" name="Marcador de contenido 2"/>
          <p:cNvSpPr>
            <a:spLocks noGrp="1"/>
          </p:cNvSpPr>
          <p:nvPr>
            <p:ph idx="1"/>
          </p:nvPr>
        </p:nvSpPr>
        <p:spPr/>
        <p:txBody>
          <a:bodyPr/>
          <a:lstStyle/>
          <a:p>
            <a:r>
              <a:rPr lang="es-419" dirty="0"/>
              <a:t>Un botón o pulsador electrónico es un componente que puede permitir o cortar el paso de la corriente (como un interruptor).</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9085" y="3215800"/>
            <a:ext cx="2807223" cy="3093560"/>
          </a:xfrm>
          <a:prstGeom prst="rect">
            <a:avLst/>
          </a:prstGeom>
        </p:spPr>
      </p:pic>
    </p:spTree>
    <p:extLst>
      <p:ext uri="{BB962C8B-B14F-4D97-AF65-F5344CB8AC3E}">
        <p14:creationId xmlns:p14="http://schemas.microsoft.com/office/powerpoint/2010/main" val="3040549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Reguladores de tención</a:t>
            </a:r>
          </a:p>
        </p:txBody>
      </p:sp>
      <p:sp>
        <p:nvSpPr>
          <p:cNvPr id="3" name="Marcador de contenido 2"/>
          <p:cNvSpPr>
            <a:spLocks noGrp="1"/>
          </p:cNvSpPr>
          <p:nvPr>
            <p:ph idx="1"/>
          </p:nvPr>
        </p:nvSpPr>
        <p:spPr/>
        <p:txBody>
          <a:bodyPr/>
          <a:lstStyle/>
          <a:p>
            <a:r>
              <a:rPr lang="es-419" dirty="0"/>
              <a:t>Un regulador de tensión o regulador de voltaje es un dispositivo electrónico diseñado para mantener un nivel de tensión constante (como por ejemplo el LM7805). Normalmente regula a un voltaje menor al de la fuente, disminuyéndolo pero manteniendo siempre estable. En este caso podría la entrada causar fluctuaciones a 10v o 7v pero siempre la salida será de 5v gracias al regulador.</a:t>
            </a:r>
          </a:p>
          <a:p>
            <a:pPr marL="0" indent="0">
              <a:buNone/>
            </a:pPr>
            <a:endParaRPr lang="es-419"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010" y="3990165"/>
            <a:ext cx="6018308" cy="1825638"/>
          </a:xfrm>
          <a:prstGeom prst="rect">
            <a:avLst/>
          </a:prstGeom>
        </p:spPr>
      </p:pic>
    </p:spTree>
    <p:extLst>
      <p:ext uri="{BB962C8B-B14F-4D97-AF65-F5344CB8AC3E}">
        <p14:creationId xmlns:p14="http://schemas.microsoft.com/office/powerpoint/2010/main" val="898114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Relés</a:t>
            </a:r>
          </a:p>
        </p:txBody>
      </p:sp>
      <p:sp>
        <p:nvSpPr>
          <p:cNvPr id="3" name="Marcador de contenido 2"/>
          <p:cNvSpPr>
            <a:spLocks noGrp="1"/>
          </p:cNvSpPr>
          <p:nvPr>
            <p:ph idx="1"/>
          </p:nvPr>
        </p:nvSpPr>
        <p:spPr/>
        <p:txBody>
          <a:bodyPr/>
          <a:lstStyle/>
          <a:p>
            <a:r>
              <a:rPr lang="es-419" dirty="0"/>
              <a:t>Es un dispositivo electromagnético. Funciona como un interruptor controlado por un circuito eléctrico en el que, por medio de una bobina y un electroimán, se acciona un juego de uno o varios contactos que permiten abrir o cerrar otros circuitos eléctricos independientes. </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2862" y="3553919"/>
            <a:ext cx="3931338" cy="3111575"/>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7" y="3553919"/>
            <a:ext cx="5714673" cy="3111575"/>
          </a:xfrm>
          <a:prstGeom prst="rect">
            <a:avLst/>
          </a:prstGeom>
        </p:spPr>
      </p:pic>
    </p:spTree>
    <p:extLst>
      <p:ext uri="{BB962C8B-B14F-4D97-AF65-F5344CB8AC3E}">
        <p14:creationId xmlns:p14="http://schemas.microsoft.com/office/powerpoint/2010/main" val="509056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Que es un </a:t>
            </a:r>
            <a:r>
              <a:rPr lang="es-419" dirty="0" err="1"/>
              <a:t>protoboard</a:t>
            </a:r>
            <a:endParaRPr lang="es-419" dirty="0"/>
          </a:p>
        </p:txBody>
      </p:sp>
      <p:sp>
        <p:nvSpPr>
          <p:cNvPr id="3" name="Marcador de contenido 2"/>
          <p:cNvSpPr>
            <a:spLocks noGrp="1"/>
          </p:cNvSpPr>
          <p:nvPr>
            <p:ph idx="1"/>
          </p:nvPr>
        </p:nvSpPr>
        <p:spPr/>
        <p:txBody>
          <a:bodyPr>
            <a:normAutofit/>
          </a:bodyPr>
          <a:lstStyle/>
          <a:p>
            <a:r>
              <a:rPr lang="es-419" dirty="0"/>
              <a:t>Una placa de pruebas (</a:t>
            </a:r>
            <a:r>
              <a:rPr lang="es-419" dirty="0" err="1"/>
              <a:t>protoboard</a:t>
            </a:r>
            <a:r>
              <a:rPr lang="es-419" dirty="0"/>
              <a:t> o </a:t>
            </a:r>
            <a:r>
              <a:rPr lang="es-419" dirty="0" err="1"/>
              <a:t>breadboard</a:t>
            </a:r>
            <a:r>
              <a:rPr lang="es-419" dirty="0"/>
              <a:t>) es un tablero con orificios que se encuentran conectados eléctricamente entre sí de manera interna, habitualmente siguiendo patrones de líneas, en el cual se pueden insertar componentes electrónicos y cables para el armado y prototipado de circuitos electrónicos y sistemas similares. Está hecho de dos materiales, un aislante, generalmente un plástico, y un conductor que conecta los diversos orificios entre sí. Uno de sus usos principales es la creación y comprobación de prototipos de circuitos electrónicos antes de llegar a la impresión mecánica del circuito en sistemas de producción comercial.</a:t>
            </a:r>
          </a:p>
        </p:txBody>
      </p:sp>
    </p:spTree>
    <p:extLst>
      <p:ext uri="{BB962C8B-B14F-4D97-AF65-F5344CB8AC3E}">
        <p14:creationId xmlns:p14="http://schemas.microsoft.com/office/powerpoint/2010/main" val="4033372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Como Funciona un </a:t>
            </a:r>
            <a:r>
              <a:rPr lang="es-419" dirty="0" err="1"/>
              <a:t>Protoboard</a:t>
            </a:r>
            <a:endParaRPr lang="es-419"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352758"/>
            <a:ext cx="4429125" cy="2990850"/>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213" y="3263900"/>
            <a:ext cx="5701082" cy="1951037"/>
          </a:xfrm>
          <a:prstGeom prst="rect">
            <a:avLst/>
          </a:prstGeom>
        </p:spPr>
      </p:pic>
    </p:spTree>
    <p:extLst>
      <p:ext uri="{BB962C8B-B14F-4D97-AF65-F5344CB8AC3E}">
        <p14:creationId xmlns:p14="http://schemas.microsoft.com/office/powerpoint/2010/main" val="2500272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Como Funciona un </a:t>
            </a:r>
            <a:r>
              <a:rPr lang="es-419" dirty="0" err="1"/>
              <a:t>Protoboard</a:t>
            </a:r>
            <a:endParaRPr lang="es-419" dirty="0"/>
          </a:p>
        </p:txBody>
      </p:sp>
      <p:pic>
        <p:nvPicPr>
          <p:cNvPr id="8" name="Marcador de contenido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1993900"/>
            <a:ext cx="5927392" cy="2905125"/>
          </a:xfr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928" y="2084832"/>
            <a:ext cx="4429743" cy="4315968"/>
          </a:xfrm>
          <a:prstGeom prst="rect">
            <a:avLst/>
          </a:prstGeom>
        </p:spPr>
      </p:pic>
    </p:spTree>
    <p:extLst>
      <p:ext uri="{BB962C8B-B14F-4D97-AF65-F5344CB8AC3E}">
        <p14:creationId xmlns:p14="http://schemas.microsoft.com/office/powerpoint/2010/main" val="2498932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err="1"/>
              <a:t>Tester</a:t>
            </a:r>
            <a:r>
              <a:rPr lang="es-419" dirty="0"/>
              <a:t>/</a:t>
            </a:r>
            <a:r>
              <a:rPr lang="es-419" dirty="0" err="1"/>
              <a:t>Multimetro</a:t>
            </a:r>
            <a:r>
              <a:rPr lang="es-419" dirty="0"/>
              <a:t>/</a:t>
            </a:r>
            <a:r>
              <a:rPr lang="es-419" dirty="0" err="1"/>
              <a:t>Multitester</a:t>
            </a:r>
            <a:endParaRPr lang="es-419" dirty="0"/>
          </a:p>
        </p:txBody>
      </p:sp>
      <p:sp>
        <p:nvSpPr>
          <p:cNvPr id="3" name="Marcador de contenido 2"/>
          <p:cNvSpPr>
            <a:spLocks noGrp="1"/>
          </p:cNvSpPr>
          <p:nvPr>
            <p:ph idx="1"/>
          </p:nvPr>
        </p:nvSpPr>
        <p:spPr/>
        <p:txBody>
          <a:bodyPr/>
          <a:lstStyle/>
          <a:p>
            <a:r>
              <a:rPr lang="es-419" dirty="0"/>
              <a:t>Medir voltaje</a:t>
            </a:r>
          </a:p>
          <a:p>
            <a:r>
              <a:rPr lang="es-419" dirty="0"/>
              <a:t>Medir resistencia</a:t>
            </a:r>
          </a:p>
          <a:p>
            <a:r>
              <a:rPr lang="es-419" dirty="0"/>
              <a:t>Medir </a:t>
            </a:r>
            <a:r>
              <a:rPr lang="es-419" dirty="0" err="1"/>
              <a:t>Hfe</a:t>
            </a:r>
            <a:r>
              <a:rPr lang="es-419" dirty="0"/>
              <a:t> (ganancia de un transistor)</a:t>
            </a:r>
          </a:p>
          <a:p>
            <a:r>
              <a:rPr lang="es-419" dirty="0"/>
              <a:t>Medir intensidad</a:t>
            </a:r>
          </a:p>
          <a:p>
            <a:r>
              <a:rPr lang="es-419" dirty="0"/>
              <a:t>Medir la capacidad de un condensador</a:t>
            </a:r>
          </a:p>
          <a:p>
            <a:r>
              <a:rPr lang="es-419" dirty="0"/>
              <a:t>Medir continuidad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140" y="1737360"/>
            <a:ext cx="5414211" cy="4572000"/>
          </a:xfrm>
          <a:prstGeom prst="rect">
            <a:avLst/>
          </a:prstGeom>
        </p:spPr>
      </p:pic>
    </p:spTree>
    <p:extLst>
      <p:ext uri="{BB962C8B-B14F-4D97-AF65-F5344CB8AC3E}">
        <p14:creationId xmlns:p14="http://schemas.microsoft.com/office/powerpoint/2010/main" val="31631456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Formas de medición - Resistencia</a:t>
            </a:r>
          </a:p>
        </p:txBody>
      </p:sp>
      <p:sp>
        <p:nvSpPr>
          <p:cNvPr id="3" name="Marcador de contenido 2"/>
          <p:cNvSpPr>
            <a:spLocks noGrp="1"/>
          </p:cNvSpPr>
          <p:nvPr>
            <p:ph idx="1"/>
          </p:nvPr>
        </p:nvSpPr>
        <p:spPr/>
        <p:txBody>
          <a:bodyPr/>
          <a:lstStyle/>
          <a:p>
            <a:r>
              <a:rPr lang="es-419" b="1" dirty="0"/>
              <a:t>Medición de Resistencia: </a:t>
            </a:r>
            <a:r>
              <a:rPr lang="es-419" dirty="0"/>
              <a:t>Para medir resistencia sobre un componente especifico, este debe ser sacado del circuito, ya que si no se hace, se estará midiendo la resistencia total del circuito(también desconectar el voltaje de la fuente). Hay diferentes escalas de medición el </a:t>
            </a:r>
            <a:r>
              <a:rPr lang="es-419" dirty="0" err="1"/>
              <a:t>tester</a:t>
            </a:r>
            <a:r>
              <a:rPr lang="es-419" dirty="0"/>
              <a:t>, siempre usar la mas alta he ir bajando.</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4354" y="3759027"/>
            <a:ext cx="1740876" cy="2178447"/>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28736"/>
          <a:stretch/>
        </p:blipFill>
        <p:spPr>
          <a:xfrm>
            <a:off x="3751019" y="3759027"/>
            <a:ext cx="2046585" cy="2039815"/>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9327" y="3622576"/>
            <a:ext cx="2857899" cy="2314898"/>
          </a:xfrm>
          <a:prstGeom prst="rect">
            <a:avLst/>
          </a:prstGeom>
        </p:spPr>
      </p:pic>
    </p:spTree>
    <p:extLst>
      <p:ext uri="{BB962C8B-B14F-4D97-AF65-F5344CB8AC3E}">
        <p14:creationId xmlns:p14="http://schemas.microsoft.com/office/powerpoint/2010/main" val="2208346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Formas de medición - Voltaje</a:t>
            </a:r>
          </a:p>
        </p:txBody>
      </p:sp>
      <p:sp>
        <p:nvSpPr>
          <p:cNvPr id="3" name="Marcador de contenido 2"/>
          <p:cNvSpPr>
            <a:spLocks noGrp="1"/>
          </p:cNvSpPr>
          <p:nvPr>
            <p:ph idx="1"/>
          </p:nvPr>
        </p:nvSpPr>
        <p:spPr/>
        <p:txBody>
          <a:bodyPr/>
          <a:lstStyle/>
          <a:p>
            <a:r>
              <a:rPr lang="es-419" b="1" dirty="0"/>
              <a:t>Medición de Voltaje</a:t>
            </a:r>
            <a:r>
              <a:rPr lang="es-419" dirty="0"/>
              <a:t>: Se puede medir tanto voltaje continuo o voltaje alterno, solo hay que fijarse en colocar la selección correcta y siempre seleccionar la escala mayora y luego disminuir poco a poco. El voltaje puede ser medido en cualquier parte del circuito.</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289" y="3913749"/>
            <a:ext cx="2238375" cy="1524000"/>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30706" r="5115"/>
          <a:stretch/>
        </p:blipFill>
        <p:spPr>
          <a:xfrm>
            <a:off x="3649363" y="3913749"/>
            <a:ext cx="1863413" cy="2177562"/>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164" y="3913749"/>
            <a:ext cx="1981200" cy="1724025"/>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8011" y="3743692"/>
            <a:ext cx="2939524" cy="1083285"/>
          </a:xfrm>
          <a:prstGeom prst="rect">
            <a:avLst/>
          </a:prstGeom>
        </p:spPr>
      </p:pic>
    </p:spTree>
    <p:extLst>
      <p:ext uri="{BB962C8B-B14F-4D97-AF65-F5344CB8AC3E}">
        <p14:creationId xmlns:p14="http://schemas.microsoft.com/office/powerpoint/2010/main" val="40809978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Formas de medición - amperaje</a:t>
            </a:r>
          </a:p>
        </p:txBody>
      </p:sp>
      <p:sp>
        <p:nvSpPr>
          <p:cNvPr id="3" name="Marcador de contenido 2"/>
          <p:cNvSpPr>
            <a:spLocks noGrp="1"/>
          </p:cNvSpPr>
          <p:nvPr>
            <p:ph idx="1"/>
          </p:nvPr>
        </p:nvSpPr>
        <p:spPr/>
        <p:txBody>
          <a:bodyPr/>
          <a:lstStyle/>
          <a:p>
            <a:r>
              <a:rPr lang="es-419" b="1" dirty="0"/>
              <a:t>Medición de Amperaje: </a:t>
            </a:r>
            <a:r>
              <a:rPr lang="es-419" dirty="0"/>
              <a:t>La corriente se mide interrumpiendo el circuito y haciéndolo pasar directamente por el </a:t>
            </a:r>
            <a:r>
              <a:rPr lang="es-419" dirty="0" err="1"/>
              <a:t>tester</a:t>
            </a:r>
            <a:r>
              <a:rPr lang="es-419" dirty="0"/>
              <a:t>, nunca medir como si fuese voltaje, ya que el fusible interno se quemara, dejando inutilizado este tipo de medición, se recomienda desconectar el circuito de la corriente, conectar el </a:t>
            </a:r>
            <a:r>
              <a:rPr lang="es-419" dirty="0" err="1"/>
              <a:t>tester</a:t>
            </a:r>
            <a:r>
              <a:rPr lang="es-419" dirty="0"/>
              <a:t> y luego realizar la medición, ya que la corriente en ciertas cantidades, es peligrosa, como las otras mediciones, siempre se debe seleccionar la mas alta, y según la necesidad, ir bajando la escala.</a:t>
            </a:r>
          </a:p>
          <a:p>
            <a:endParaRPr lang="es-419" dirty="0"/>
          </a:p>
          <a:p>
            <a:endParaRPr lang="es-419"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4965692"/>
            <a:ext cx="2175088" cy="1343668"/>
          </a:xfrm>
          <a:prstGeom prst="rect">
            <a:avLst/>
          </a:prstGeom>
        </p:spPr>
      </p:pic>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48277"/>
          <a:stretch/>
        </p:blipFill>
        <p:spPr>
          <a:xfrm>
            <a:off x="3455377" y="4421364"/>
            <a:ext cx="2024795" cy="1887996"/>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172" y="4556543"/>
            <a:ext cx="2176195" cy="1617638"/>
          </a:xfrm>
          <a:prstGeom prst="rect">
            <a:avLst/>
          </a:prstGeom>
        </p:spPr>
      </p:pic>
    </p:spTree>
    <p:extLst>
      <p:ext uri="{BB962C8B-B14F-4D97-AF65-F5344CB8AC3E}">
        <p14:creationId xmlns:p14="http://schemas.microsoft.com/office/powerpoint/2010/main" val="184106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Corriente Continua o Directa</a:t>
            </a:r>
          </a:p>
        </p:txBody>
      </p:sp>
      <p:sp>
        <p:nvSpPr>
          <p:cNvPr id="3" name="Marcador de contenido 2"/>
          <p:cNvSpPr>
            <a:spLocks noGrp="1"/>
          </p:cNvSpPr>
          <p:nvPr>
            <p:ph idx="1"/>
          </p:nvPr>
        </p:nvSpPr>
        <p:spPr/>
        <p:txBody>
          <a:bodyPr>
            <a:normAutofit/>
          </a:bodyPr>
          <a:lstStyle/>
          <a:p>
            <a:r>
              <a:rPr lang="es-419" dirty="0"/>
              <a:t>Llamamos corriente continua a aquella en la que los electrones circulan a través del conductor siempre en la misma dirección (es decir, en la que los extremos de mayor y menor potencial –o lo que es lo mismo, los polos positivo y negativo– son siempre los mismos). </a:t>
            </a:r>
          </a:p>
          <a:p>
            <a:r>
              <a:rPr lang="es-419" dirty="0"/>
              <a:t>Aunque comúnmente se identifica la corriente continua con la corriente constante (por ejemplo, la suministrada por una batería), estrictamente solo es continua toda corriente que, tal como acabamos de decir, mantenga siempre la misma polaridad.</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145" y="4743450"/>
            <a:ext cx="2387943" cy="1767078"/>
          </a:xfrm>
          <a:prstGeom prst="rect">
            <a:avLst/>
          </a:prstGeom>
        </p:spPr>
      </p:pic>
    </p:spTree>
    <p:extLst>
      <p:ext uri="{BB962C8B-B14F-4D97-AF65-F5344CB8AC3E}">
        <p14:creationId xmlns:p14="http://schemas.microsoft.com/office/powerpoint/2010/main" val="1354431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Preguntas Frecuentes</a:t>
            </a:r>
          </a:p>
        </p:txBody>
      </p:sp>
      <p:sp>
        <p:nvSpPr>
          <p:cNvPr id="3" name="Marcador de contenido 2"/>
          <p:cNvSpPr>
            <a:spLocks noGrp="1"/>
          </p:cNvSpPr>
          <p:nvPr>
            <p:ph idx="1"/>
          </p:nvPr>
        </p:nvSpPr>
        <p:spPr/>
        <p:txBody>
          <a:bodyPr>
            <a:normAutofit fontScale="70000" lnSpcReduction="20000"/>
          </a:bodyPr>
          <a:lstStyle/>
          <a:p>
            <a:r>
              <a:rPr lang="es-419" dirty="0"/>
              <a:t>1. Como se usa una </a:t>
            </a:r>
            <a:r>
              <a:rPr lang="es-419" dirty="0" err="1"/>
              <a:t>protoboard</a:t>
            </a:r>
            <a:r>
              <a:rPr lang="es-419" dirty="0"/>
              <a:t>?                        </a:t>
            </a:r>
          </a:p>
          <a:p>
            <a:r>
              <a:rPr lang="es-419" dirty="0"/>
              <a:t>2. Porque un led debe llevar una resistencia de 330 ohm para poder encenderla?                        </a:t>
            </a:r>
          </a:p>
          <a:p>
            <a:r>
              <a:rPr lang="es-419" dirty="0"/>
              <a:t>3. Que es corriente continua y alterna?                        </a:t>
            </a:r>
          </a:p>
          <a:p>
            <a:r>
              <a:rPr lang="es-419" dirty="0"/>
              <a:t>4. Porque existe un tierra y un energía en los circuitos?                        </a:t>
            </a:r>
          </a:p>
          <a:p>
            <a:r>
              <a:rPr lang="es-419" dirty="0"/>
              <a:t>5. Que pasa si conecto 5v de salida con 5v de entrada?</a:t>
            </a:r>
          </a:p>
          <a:p>
            <a:r>
              <a:rPr lang="es-419" dirty="0"/>
              <a:t>6. Que es PWM?</a:t>
            </a:r>
          </a:p>
          <a:p>
            <a:r>
              <a:rPr lang="es-419" dirty="0"/>
              <a:t>7. Cual es la diferencia entre una entrada digital y una análoga?</a:t>
            </a:r>
          </a:p>
          <a:p>
            <a:r>
              <a:rPr lang="es-419" dirty="0"/>
              <a:t>8. Como debo medir la electricidad de los componentes de un Arduino con un </a:t>
            </a:r>
            <a:r>
              <a:rPr lang="es-419" dirty="0" err="1"/>
              <a:t>tester</a:t>
            </a:r>
            <a:r>
              <a:rPr lang="es-419" dirty="0"/>
              <a:t> (</a:t>
            </a:r>
            <a:r>
              <a:rPr lang="es-419" dirty="0" err="1"/>
              <a:t>Multitester</a:t>
            </a:r>
            <a:r>
              <a:rPr lang="es-419" dirty="0"/>
              <a:t>, </a:t>
            </a:r>
            <a:r>
              <a:rPr lang="es-419" dirty="0" err="1"/>
              <a:t>Multimetro</a:t>
            </a:r>
            <a:r>
              <a:rPr lang="es-419" dirty="0"/>
              <a:t>)?</a:t>
            </a:r>
          </a:p>
          <a:p>
            <a:r>
              <a:rPr lang="es-419" dirty="0"/>
              <a:t>9. Puedo conectar Arduino con electricidad de 220 volt para hacer y controlar algo de mi casa?</a:t>
            </a:r>
          </a:p>
          <a:p>
            <a:r>
              <a:rPr lang="es-419" dirty="0"/>
              <a:t>10.Cual es la forma de medir una resistencia</a:t>
            </a:r>
          </a:p>
          <a:p>
            <a:r>
              <a:rPr lang="es-419" dirty="0"/>
              <a:t>11.Si tengo una entrada no estable, con que componente la puedo estabilizar o transformar en un pulso?</a:t>
            </a:r>
          </a:p>
          <a:p>
            <a:r>
              <a:rPr lang="es-419" dirty="0"/>
              <a:t>12.Puedo colocar muchos componentes en mi placa, la afecta en algo si la lleno de cosas?</a:t>
            </a:r>
          </a:p>
        </p:txBody>
      </p:sp>
    </p:spTree>
    <p:extLst>
      <p:ext uri="{BB962C8B-B14F-4D97-AF65-F5344CB8AC3E}">
        <p14:creationId xmlns:p14="http://schemas.microsoft.com/office/powerpoint/2010/main" val="4225788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FIN de la presentación</a:t>
            </a:r>
          </a:p>
        </p:txBody>
      </p:sp>
      <p:sp>
        <p:nvSpPr>
          <p:cNvPr id="3" name="Subtítulo 2"/>
          <p:cNvSpPr>
            <a:spLocks noGrp="1"/>
          </p:cNvSpPr>
          <p:nvPr>
            <p:ph type="subTitle" idx="1"/>
          </p:nvPr>
        </p:nvSpPr>
        <p:spPr/>
        <p:txBody>
          <a:bodyPr/>
          <a:lstStyle/>
          <a:p>
            <a:r>
              <a:rPr lang="es-419" dirty="0"/>
              <a:t>Edgardo Vásquez V.</a:t>
            </a:r>
          </a:p>
          <a:p>
            <a:r>
              <a:rPr lang="es-419" dirty="0">
                <a:hlinkClick r:id="rId2"/>
              </a:rPr>
              <a:t>https://github.com/edgardo001</a:t>
            </a:r>
            <a:endParaRPr lang="es-419" dirty="0"/>
          </a:p>
          <a:p>
            <a:r>
              <a:rPr lang="es-419" dirty="0"/>
              <a:t>Cuidemos el planeta! No IMPRIMA ESTA PRESENTACIÓN</a:t>
            </a:r>
          </a:p>
        </p:txBody>
      </p:sp>
    </p:spTree>
    <p:extLst>
      <p:ext uri="{BB962C8B-B14F-4D97-AF65-F5344CB8AC3E}">
        <p14:creationId xmlns:p14="http://schemas.microsoft.com/office/powerpoint/2010/main" val="965677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Corriente Alterna</a:t>
            </a:r>
          </a:p>
        </p:txBody>
      </p:sp>
      <p:sp>
        <p:nvSpPr>
          <p:cNvPr id="3" name="Marcador de contenido 2"/>
          <p:cNvSpPr>
            <a:spLocks noGrp="1"/>
          </p:cNvSpPr>
          <p:nvPr>
            <p:ph idx="1"/>
          </p:nvPr>
        </p:nvSpPr>
        <p:spPr/>
        <p:txBody>
          <a:bodyPr/>
          <a:lstStyle/>
          <a:p>
            <a:r>
              <a:rPr lang="es-419" dirty="0"/>
              <a:t>Llamamos corriente alterna a aquella en la que la magnitud y la polaridad del voltaje (y por tanto, las de la intensidad también) varían cíclicamente. </a:t>
            </a:r>
          </a:p>
          <a:p>
            <a:r>
              <a:rPr lang="es-419" dirty="0"/>
              <a:t>Esto último implica que los polos positivo y negativo se intercambian alternativamente a lo largo del tiempo y, por tanto, que el voltaje va tomando valores positivos y negativos con una frecuencia determinada.</a:t>
            </a:r>
          </a:p>
          <a:p>
            <a:endParaRPr lang="es-419"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2253" y="3775509"/>
            <a:ext cx="3561347" cy="2849078"/>
          </a:xfrm>
          <a:prstGeom prst="rect">
            <a:avLst/>
          </a:prstGeom>
        </p:spPr>
      </p:pic>
    </p:spTree>
    <p:extLst>
      <p:ext uri="{BB962C8B-B14F-4D97-AF65-F5344CB8AC3E}">
        <p14:creationId xmlns:p14="http://schemas.microsoft.com/office/powerpoint/2010/main" val="1751985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9827" y="3151496"/>
            <a:ext cx="2867073" cy="2292367"/>
          </a:xfrm>
          <a:prstGeom prst="rect">
            <a:avLst/>
          </a:prstGeom>
        </p:spPr>
      </p:pic>
      <p:sp>
        <p:nvSpPr>
          <p:cNvPr id="2" name="Título 1"/>
          <p:cNvSpPr>
            <a:spLocks noGrp="1"/>
          </p:cNvSpPr>
          <p:nvPr>
            <p:ph type="title"/>
          </p:nvPr>
        </p:nvSpPr>
        <p:spPr/>
        <p:txBody>
          <a:bodyPr/>
          <a:lstStyle/>
          <a:p>
            <a:r>
              <a:rPr lang="es-419" dirty="0"/>
              <a:t>Que es la resistencia eléctrica?</a:t>
            </a:r>
          </a:p>
        </p:txBody>
      </p:sp>
      <p:sp>
        <p:nvSpPr>
          <p:cNvPr id="3" name="Marcador de contenido 2"/>
          <p:cNvSpPr>
            <a:spLocks noGrp="1"/>
          </p:cNvSpPr>
          <p:nvPr>
            <p:ph idx="1"/>
          </p:nvPr>
        </p:nvSpPr>
        <p:spPr>
          <a:xfrm>
            <a:off x="1024128" y="2286000"/>
            <a:ext cx="8300799" cy="4023360"/>
          </a:xfrm>
        </p:spPr>
        <p:txBody>
          <a:bodyPr>
            <a:normAutofit/>
          </a:bodyPr>
          <a:lstStyle/>
          <a:p>
            <a:r>
              <a:rPr lang="es-419" dirty="0"/>
              <a:t>Es la capacidad para oponerse al paso de la corriente eléctrica a través de él. Es decir, cuanto mayor sea la resistencia de ese componente, más dificultad tendrán los electrones para atravesarlo, hasta incluso el extremo de imposibilitar la existencia de electricidad.</a:t>
            </a:r>
          </a:p>
          <a:p>
            <a:r>
              <a:rPr lang="es-419" dirty="0"/>
              <a:t>Con materiales con poca o muy poca resistencia intrínseca (los llamados “conductores”, como el cobre o la plata) y materiales con bastante o mucha resistencia (los llamados “aislantes”, como la madera o determinados tipos de plástico, entre otros).</a:t>
            </a:r>
          </a:p>
          <a:p>
            <a:r>
              <a:rPr lang="es-419" dirty="0"/>
              <a:t>Aunque un material sea conductor, siempre poseerá inevitablemente una resistencia propia que evita que se transfiera el 100% de la corriente a través de él.</a:t>
            </a:r>
          </a:p>
        </p:txBody>
      </p:sp>
    </p:spTree>
    <p:extLst>
      <p:ext uri="{BB962C8B-B14F-4D97-AF65-F5344CB8AC3E}">
        <p14:creationId xmlns:p14="http://schemas.microsoft.com/office/powerpoint/2010/main" val="2753085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dirty="0"/>
              <a:t>Ley de Ohm</a:t>
            </a:r>
          </a:p>
        </p:txBody>
      </p:sp>
      <p:sp>
        <p:nvSpPr>
          <p:cNvPr id="3" name="Marcador de contenido 2"/>
          <p:cNvSpPr>
            <a:spLocks noGrp="1"/>
          </p:cNvSpPr>
          <p:nvPr>
            <p:ph idx="1"/>
          </p:nvPr>
        </p:nvSpPr>
        <p:spPr>
          <a:xfrm>
            <a:off x="1024128" y="2286000"/>
            <a:ext cx="9720073" cy="4023360"/>
          </a:xfrm>
        </p:spPr>
        <p:txBody>
          <a:bodyPr>
            <a:normAutofit/>
          </a:bodyPr>
          <a:lstStyle/>
          <a:p>
            <a:r>
              <a:rPr lang="es-419" dirty="0"/>
              <a:t>La Ley de Ohm dice que si un componente eléctrico con resistencia interna, R, es atravesado por una intensidad de corriente, I, entre ambos extremos de dicho componente existirá una diferencia de potencial, V, que puede ser conocida gracias a la relación </a:t>
            </a:r>
            <a:r>
              <a:rPr lang="es-419" b="1" dirty="0"/>
              <a:t>V = I·R</a:t>
            </a:r>
            <a:r>
              <a:rPr lang="es-419" dirty="0"/>
              <a:t>.</a:t>
            </a:r>
          </a:p>
          <a:p>
            <a:r>
              <a:rPr lang="es-419" dirty="0"/>
              <a:t>Se puede ver que (suponiendo que la resistencia interna del componente no cambia) cuanto mayor es la intensidad de corriente que lo atraviesa, mayor es la diferencia de potencial entre sus extremos.</a:t>
            </a:r>
          </a:p>
          <a:p>
            <a:r>
              <a:rPr lang="es-419" dirty="0"/>
              <a:t>También se puede ver que (suponiendo en este caso que en todo momento circula la misma intensidad de corriente por el componente), cuanto mayor es su resistencia interna, mayor es la diferencia de potencial entre sus dos extremos.</a:t>
            </a:r>
          </a:p>
        </p:txBody>
      </p:sp>
    </p:spTree>
    <p:extLst>
      <p:ext uri="{BB962C8B-B14F-4D97-AF65-F5344CB8AC3E}">
        <p14:creationId xmlns:p14="http://schemas.microsoft.com/office/powerpoint/2010/main" val="1776214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926</TotalTime>
  <Words>3741</Words>
  <Application>Microsoft Office PowerPoint</Application>
  <PresentationFormat>Panorámica</PresentationFormat>
  <Paragraphs>198</Paragraphs>
  <Slides>61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61</vt:i4>
      </vt:variant>
    </vt:vector>
  </HeadingPairs>
  <TitlesOfParts>
    <vt:vector size="67" baseType="lpstr">
      <vt:lpstr>Cambria Math</vt:lpstr>
      <vt:lpstr>Times New Roman</vt:lpstr>
      <vt:lpstr>Tw Cen MT</vt:lpstr>
      <vt:lpstr>Tw Cen MT Condensed</vt:lpstr>
      <vt:lpstr>Wingdings 3</vt:lpstr>
      <vt:lpstr>Integral</vt:lpstr>
      <vt:lpstr>Electrónica Básica</vt:lpstr>
      <vt:lpstr>Que es la electrónica</vt:lpstr>
      <vt:lpstr>Que es el voltaje?</vt:lpstr>
      <vt:lpstr>Que es la intensidad de corriente?</vt:lpstr>
      <vt:lpstr>Tipos de Corriente Eléctrica</vt:lpstr>
      <vt:lpstr>Corriente Continua o Directa</vt:lpstr>
      <vt:lpstr>Corriente Alterna</vt:lpstr>
      <vt:lpstr>Que es la resistencia eléctrica?</vt:lpstr>
      <vt:lpstr>Ley de Ohm</vt:lpstr>
      <vt:lpstr>Ley de Ohm</vt:lpstr>
      <vt:lpstr>Ley de Ohm (Variaciones)</vt:lpstr>
      <vt:lpstr>Potencia Eléctrica</vt:lpstr>
      <vt:lpstr>Potencia Eléctrica</vt:lpstr>
      <vt:lpstr>Señales digitales y analógicas</vt:lpstr>
      <vt:lpstr>Señales analógicas</vt:lpstr>
      <vt:lpstr>Señales digitales y analógicas</vt:lpstr>
      <vt:lpstr>Señales digitales y analógicas</vt:lpstr>
      <vt:lpstr>Señales digitales y analógicas</vt:lpstr>
      <vt:lpstr>Señales periódicas y las señales aperiódicas</vt:lpstr>
      <vt:lpstr>Señales periódicas y las señales aperiódicas</vt:lpstr>
      <vt:lpstr>Circuitos electrónicos Básicos</vt:lpstr>
      <vt:lpstr>Circuito Serie, Paralelo y MIXTO</vt:lpstr>
      <vt:lpstr>Resistencias “pull-up” y “pull-down”</vt:lpstr>
      <vt:lpstr>Resistencias “pull-up” y “pull-down”</vt:lpstr>
      <vt:lpstr>Resistencias “pull-down”</vt:lpstr>
      <vt:lpstr>Resistencias “pull-up”</vt:lpstr>
      <vt:lpstr>Fuente de Alimentación Eléctrica</vt:lpstr>
      <vt:lpstr>Suma de baterías</vt:lpstr>
      <vt:lpstr>Cargadores o Adaptadores AC/DC</vt:lpstr>
      <vt:lpstr>Componentes electrónicos</vt:lpstr>
      <vt:lpstr>Componentes electrónicos pasivos</vt:lpstr>
      <vt:lpstr>Componentes electrónicos activos</vt:lpstr>
      <vt:lpstr>Instrumentos de medición</vt:lpstr>
      <vt:lpstr>Resistencias</vt:lpstr>
      <vt:lpstr>Calculo de Resistencias</vt:lpstr>
      <vt:lpstr>Suma de Resistencias</vt:lpstr>
      <vt:lpstr>Potenciómetros</vt:lpstr>
      <vt:lpstr>Diferentes tipos Potenciómetros</vt:lpstr>
      <vt:lpstr>Diodos y Leds</vt:lpstr>
      <vt:lpstr>Leds (Light-Emitting Diode)</vt:lpstr>
      <vt:lpstr>Leds Tabla de Voltajes</vt:lpstr>
      <vt:lpstr>Calcular la resistencia de un Led</vt:lpstr>
      <vt:lpstr>Calcular la resistencia de un Led</vt:lpstr>
      <vt:lpstr>Condensadores</vt:lpstr>
      <vt:lpstr>Suma Condensadores en Serie/Paralelo</vt:lpstr>
      <vt:lpstr>Transistores</vt:lpstr>
      <vt:lpstr>Transistor como interruptor</vt:lpstr>
      <vt:lpstr>Transistor como interruptor</vt:lpstr>
      <vt:lpstr>Transistor como interruptor</vt:lpstr>
      <vt:lpstr>Pulsadores</vt:lpstr>
      <vt:lpstr>Reguladores de tención</vt:lpstr>
      <vt:lpstr>Relés</vt:lpstr>
      <vt:lpstr>Que es un protoboard</vt:lpstr>
      <vt:lpstr>Como Funciona un Protoboard</vt:lpstr>
      <vt:lpstr>Como Funciona un Protoboard</vt:lpstr>
      <vt:lpstr>Tester/Multimetro/Multitester</vt:lpstr>
      <vt:lpstr>Formas de medición - Resistencia</vt:lpstr>
      <vt:lpstr>Formas de medición - Voltaje</vt:lpstr>
      <vt:lpstr>Formas de medición - amperaje</vt:lpstr>
      <vt:lpstr>Preguntas Frecuentes</vt:lpstr>
      <vt:lpstr>FIN de la presentación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Electrónica Básica</dc:title>
  <dc:creator>datasoft-edgardo</dc:creator>
  <cp:lastModifiedBy>datasoft-edgardo</cp:lastModifiedBy>
  <cp:revision>89</cp:revision>
  <dcterms:created xsi:type="dcterms:W3CDTF">2017-04-26T11:20:01Z</dcterms:created>
  <dcterms:modified xsi:type="dcterms:W3CDTF">2017-05-03T13:54:36Z</dcterms:modified>
</cp:coreProperties>
</file>